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3.xml" ContentType="application/vnd.openxmlformats-officedocument.presentationml.tags+xml"/>
  <Override PartName="/ppt/notesSlides/notesSlide7.xml" ContentType="application/vnd.openxmlformats-officedocument.presentationml.notesSlide+xml"/>
  <Override PartName="/ppt/tags/tag4.xml" ContentType="application/vnd.openxmlformats-officedocument.presentationml.tags+xml"/>
  <Override PartName="/ppt/notesSlides/notesSlide8.xml" ContentType="application/vnd.openxmlformats-officedocument.presentationml.notesSlide+xml"/>
  <Override PartName="/ppt/tags/tag5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6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4.xml" ContentType="application/vnd.openxmlformats-officedocument.presentationml.notesSlide+xml"/>
  <Override PartName="/ppt/tags/tag9.xml" ContentType="application/vnd.openxmlformats-officedocument.presentationml.tags+xml"/>
  <Override PartName="/ppt/notesSlides/notesSlide15.xml" ContentType="application/vnd.openxmlformats-officedocument.presentationml.notesSlide+xml"/>
  <Override PartName="/ppt/tags/tag10.xml" ContentType="application/vnd.openxmlformats-officedocument.presentationml.tag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ags/tag11.xml" ContentType="application/vnd.openxmlformats-officedocument.presentationml.tags+xml"/>
  <Override PartName="/ppt/notesSlides/notesSlide22.xml" ContentType="application/vnd.openxmlformats-officedocument.presentationml.notesSlide+xml"/>
  <Override PartName="/ppt/tags/tag12.xml" ContentType="application/vnd.openxmlformats-officedocument.presentationml.tags+xml"/>
  <Override PartName="/ppt/notesSlides/notesSlide23.xml" ContentType="application/vnd.openxmlformats-officedocument.presentationml.notesSlide+xml"/>
  <Override PartName="/ppt/tags/tag13.xml" ContentType="application/vnd.openxmlformats-officedocument.presentationml.tags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tags/tag14.xml" ContentType="application/vnd.openxmlformats-officedocument.presentationml.tags+xml"/>
  <Override PartName="/ppt/notesSlides/notesSlide27.xml" ContentType="application/vnd.openxmlformats-officedocument.presentationml.notesSlide+xml"/>
  <Override PartName="/ppt/tags/tag15.xml" ContentType="application/vnd.openxmlformats-officedocument.presentationml.tags+xml"/>
  <Override PartName="/ppt/notesSlides/notesSlide28.xml" ContentType="application/vnd.openxmlformats-officedocument.presentationml.notesSlide+xml"/>
  <Override PartName="/ppt/tags/tag16.xml" ContentType="application/vnd.openxmlformats-officedocument.presentationml.tags+xml"/>
  <Override PartName="/ppt/notesSlides/notesSlide29.xml" ContentType="application/vnd.openxmlformats-officedocument.presentationml.notesSlide+xml"/>
  <Override PartName="/ppt/tags/tag17.xml" ContentType="application/vnd.openxmlformats-officedocument.presentationml.tags+xml"/>
  <Override PartName="/ppt/notesSlides/notesSlide30.xml" ContentType="application/vnd.openxmlformats-officedocument.presentationml.notesSlide+xml"/>
  <Override PartName="/ppt/tags/tag18.xml" ContentType="application/vnd.openxmlformats-officedocument.presentationml.tags+xml"/>
  <Override PartName="/ppt/notesSlides/notesSlide31.xml" ContentType="application/vnd.openxmlformats-officedocument.presentationml.notesSlide+xml"/>
  <Override PartName="/ppt/tags/tag19.xml" ContentType="application/vnd.openxmlformats-officedocument.presentationml.tags+xml"/>
  <Override PartName="/ppt/notesSlides/notesSlide32.xml" ContentType="application/vnd.openxmlformats-officedocument.presentationml.notesSlide+xml"/>
  <Override PartName="/ppt/tags/tag20.xml" ContentType="application/vnd.openxmlformats-officedocument.presentationml.tags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tags/tag21.xml" ContentType="application/vnd.openxmlformats-officedocument.presentationml.tags+xml"/>
  <Override PartName="/ppt/notesSlides/notesSlide35.xml" ContentType="application/vnd.openxmlformats-officedocument.presentationml.notesSlide+xml"/>
  <Override PartName="/ppt/tags/tag22.xml" ContentType="application/vnd.openxmlformats-officedocument.presentationml.tags+xml"/>
  <Override PartName="/ppt/notesSlides/notesSlide36.xml" ContentType="application/vnd.openxmlformats-officedocument.presentationml.notesSlide+xml"/>
  <Override PartName="/ppt/tags/tag23.xml" ContentType="application/vnd.openxmlformats-officedocument.presentationml.tags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tags/tag24.xml" ContentType="application/vnd.openxmlformats-officedocument.presentationml.tags+xml"/>
  <Override PartName="/ppt/notesSlides/notesSlide39.xml" ContentType="application/vnd.openxmlformats-officedocument.presentationml.notesSlide+xml"/>
  <Override PartName="/ppt/tags/tag25.xml" ContentType="application/vnd.openxmlformats-officedocument.presentationml.tags+xml"/>
  <Override PartName="/ppt/notesSlides/notesSlide40.xml" ContentType="application/vnd.openxmlformats-officedocument.presentationml.notesSlide+xml"/>
  <Override PartName="/ppt/tags/tag26.xml" ContentType="application/vnd.openxmlformats-officedocument.presentationml.tags+xml"/>
  <Override PartName="/ppt/notesSlides/notesSlide41.xml" ContentType="application/vnd.openxmlformats-officedocument.presentationml.notesSlide+xml"/>
  <Override PartName="/ppt/tags/tag27.xml" ContentType="application/vnd.openxmlformats-officedocument.presentationml.tags+xml"/>
  <Override PartName="/ppt/notesSlides/notesSlide42.xml" ContentType="application/vnd.openxmlformats-officedocument.presentationml.notesSlide+xml"/>
  <Override PartName="/ppt/tags/tag28.xml" ContentType="application/vnd.openxmlformats-officedocument.presentationml.tags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tags/tag29.xml" ContentType="application/vnd.openxmlformats-officedocument.presentationml.tags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tags/tag30.xml" ContentType="application/vnd.openxmlformats-officedocument.presentationml.tags+xml"/>
  <Override PartName="/ppt/notesSlides/notesSlide47.xml" ContentType="application/vnd.openxmlformats-officedocument.presentationml.notesSlide+xml"/>
  <Override PartName="/ppt/tags/tag31.xml" ContentType="application/vnd.openxmlformats-officedocument.presentationml.tags+xml"/>
  <Override PartName="/ppt/notesSlides/notesSlide48.xml" ContentType="application/vnd.openxmlformats-officedocument.presentationml.notesSlide+xml"/>
  <Override PartName="/ppt/tags/tag32.xml" ContentType="application/vnd.openxmlformats-officedocument.presentationml.tags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tags/tag33.xml" ContentType="application/vnd.openxmlformats-officedocument.presentationml.tags+xml"/>
  <Override PartName="/ppt/notesSlides/notesSlide51.xml" ContentType="application/vnd.openxmlformats-officedocument.presentationml.notesSlide+xml"/>
  <Override PartName="/ppt/tags/tag34.xml" ContentType="application/vnd.openxmlformats-officedocument.presentationml.tags+xml"/>
  <Override PartName="/ppt/notesSlides/notesSlide52.xml" ContentType="application/vnd.openxmlformats-officedocument.presentationml.notesSlide+xml"/>
  <Override PartName="/ppt/tags/tag35.xml" ContentType="application/vnd.openxmlformats-officedocument.presentationml.tags+xml"/>
  <Override PartName="/ppt/notesSlides/notesSlide53.xml" ContentType="application/vnd.openxmlformats-officedocument.presentationml.notesSlide+xml"/>
  <Override PartName="/ppt/tags/tag36.xml" ContentType="application/vnd.openxmlformats-officedocument.presentationml.tags+xml"/>
  <Override PartName="/ppt/notesSlides/notesSlide54.xml" ContentType="application/vnd.openxmlformats-officedocument.presentationml.notesSlide+xml"/>
  <Override PartName="/ppt/tags/tag37.xml" ContentType="application/vnd.openxmlformats-officedocument.presentationml.tags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71"/>
  </p:notesMasterIdLst>
  <p:handoutMasterIdLst>
    <p:handoutMasterId r:id="rId72"/>
  </p:handoutMasterIdLst>
  <p:sldIdLst>
    <p:sldId id="264" r:id="rId4"/>
    <p:sldId id="355" r:id="rId5"/>
    <p:sldId id="357" r:id="rId6"/>
    <p:sldId id="358" r:id="rId7"/>
    <p:sldId id="359" r:id="rId8"/>
    <p:sldId id="265" r:id="rId9"/>
    <p:sldId id="266" r:id="rId10"/>
    <p:sldId id="267" r:id="rId11"/>
    <p:sldId id="360" r:id="rId12"/>
    <p:sldId id="268" r:id="rId13"/>
    <p:sldId id="269" r:id="rId14"/>
    <p:sldId id="270" r:id="rId15"/>
    <p:sldId id="271" r:id="rId16"/>
    <p:sldId id="256" r:id="rId17"/>
    <p:sldId id="263" r:id="rId18"/>
    <p:sldId id="257" r:id="rId19"/>
    <p:sldId id="258" r:id="rId20"/>
    <p:sldId id="259" r:id="rId21"/>
    <p:sldId id="260" r:id="rId22"/>
    <p:sldId id="334" r:id="rId23"/>
    <p:sldId id="261" r:id="rId24"/>
    <p:sldId id="262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90" r:id="rId39"/>
    <p:sldId id="289" r:id="rId40"/>
    <p:sldId id="288" r:id="rId41"/>
    <p:sldId id="291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21" r:id="rId51"/>
    <p:sldId id="322" r:id="rId52"/>
    <p:sldId id="323" r:id="rId53"/>
    <p:sldId id="324" r:id="rId54"/>
    <p:sldId id="325" r:id="rId55"/>
    <p:sldId id="331" r:id="rId56"/>
    <p:sldId id="332" r:id="rId57"/>
    <p:sldId id="362" r:id="rId58"/>
    <p:sldId id="335" r:id="rId59"/>
    <p:sldId id="337" r:id="rId60"/>
    <p:sldId id="364" r:id="rId61"/>
    <p:sldId id="361" r:id="rId62"/>
    <p:sldId id="346" r:id="rId63"/>
    <p:sldId id="347" r:id="rId64"/>
    <p:sldId id="348" r:id="rId65"/>
    <p:sldId id="349" r:id="rId66"/>
    <p:sldId id="350" r:id="rId67"/>
    <p:sldId id="351" r:id="rId68"/>
    <p:sldId id="352" r:id="rId69"/>
    <p:sldId id="363" r:id="rId7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ynek" initials="JS" lastIdx="1" clrIdx="0">
    <p:extLst>
      <p:ext uri="{19B8F6BF-5375-455C-9EA6-DF929625EA0E}">
        <p15:presenceInfo xmlns:p15="http://schemas.microsoft.com/office/powerpoint/2012/main" userId="Syne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0E7E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40" autoAdjust="0"/>
    <p:restoredTop sz="86496" autoAdjust="0"/>
  </p:normalViewPr>
  <p:slideViewPr>
    <p:cSldViewPr>
      <p:cViewPr varScale="1">
        <p:scale>
          <a:sx n="60" d="100"/>
          <a:sy n="60" d="100"/>
        </p:scale>
        <p:origin x="96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6" d="100"/>
          <a:sy n="56" d="100"/>
        </p:scale>
        <p:origin x="1992" y="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16" Type="http://schemas.openxmlformats.org/officeDocument/2006/relationships/slide" Target="slides/slide1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slide" Target="slides/slide63.xml"/><Relationship Id="rId74" Type="http://schemas.openxmlformats.org/officeDocument/2006/relationships/presProps" Target="presProps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77" Type="http://schemas.openxmlformats.org/officeDocument/2006/relationships/tableStyles" Target="tableStyle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handoutMaster" Target="handoutMasters/handoutMaster1.xml"/><Relationship Id="rId3" Type="http://schemas.openxmlformats.org/officeDocument/2006/relationships/slideMaster" Target="slideMasters/slideMaster1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slide" Target="slides/slide67.xml"/><Relationship Id="rId75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Relationship Id="rId34" Type="http://schemas.openxmlformats.org/officeDocument/2006/relationships/slide" Target="slides/slide31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6" Type="http://schemas.openxmlformats.org/officeDocument/2006/relationships/theme" Target="theme/theme1.xml"/><Relationship Id="rId7" Type="http://schemas.openxmlformats.org/officeDocument/2006/relationships/slide" Target="slides/slide4.xml"/><Relationship Id="rId71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29" Type="http://schemas.openxmlformats.org/officeDocument/2006/relationships/slide" Target="slides/slide2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42D5C7-6E8E-4892-BC8F-97F0062BFFCC}" type="datetimeFigureOut">
              <a:rPr lang="cs-CZ" smtClean="0"/>
              <a:t>15.03.2018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56A39-AB9C-46DF-BBB1-DB1529D017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03266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D3695B-90E1-4BFD-BDA3-0076E8D1FCE9}" type="datetimeFigureOut">
              <a:rPr lang="cs-CZ" smtClean="0"/>
              <a:t>15.03.2018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4D9975-B161-449F-A1AE-F1DDEC738A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5764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Fibonacciho_posloupnost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 , 63 , 189 , ? </a:t>
            </a:r>
            <a:r>
              <a:rPr lang="cs-CZ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Každé další číslo je trojnásobkem předchozího čísla</a:t>
            </a: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 , 9 , 18 , 20 , 40, ? </a:t>
            </a:r>
            <a:r>
              <a:rPr lang="cs-CZ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Přičti 2, vynásob 2</a:t>
            </a: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73 , 68 , 63 , 58 , ? </a:t>
            </a:r>
            <a:r>
              <a:rPr lang="cs-CZ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Odečti 5</a:t>
            </a: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 , 2 , 6 , 24 , 120, 720, ? </a:t>
            </a:r>
            <a:r>
              <a:rPr lang="cs-CZ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Vynásob 2, vynásob 3, vynásob 4,…</a:t>
            </a: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 , 3 , 7 , 13 , 21 , 31 , ?  </a:t>
            </a:r>
            <a:r>
              <a:rPr lang="cs-CZ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Přičítej postupně násobky 2 (2, 4, 6, 8, … , tj. 1+2, 3+4, 7+6, 13+8,…)</a:t>
            </a: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74208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Doplň poslední člen číselné řady: 2, 5, 14, 41, 122, ? </a:t>
            </a:r>
            <a:r>
              <a:rPr lang="cs-CZ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(2*3-1, 5*3-1, 14*3-1, 41*3-1,122*3-1)</a:t>
            </a: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Doplňte dva následující členy číselné řady: 1, 4, 2, 8, 6, 24, 22, ?, ? </a:t>
            </a:r>
            <a:r>
              <a:rPr lang="cs-CZ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(1*4, 4-2, 2*4, 8-2, 6*4, 24-2)</a:t>
            </a: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Doplň chybějící dvě čísla, která logicky patří do této číselné řady: 1, 3, 6, 8, 16, 18, 36, ?, ? ,78 </a:t>
            </a:r>
            <a:r>
              <a:rPr lang="cs-CZ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(1+2, 3*2, 6+2, 8*2, 16+2, 18*2, 36+2, 38*2, 76+2)</a:t>
            </a: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2678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3,10,17,24,? (přičítá se 7)</a:t>
            </a:r>
          </a:p>
          <a:p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17,8,−1,−10,?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(odečítá se 9)</a:t>
            </a:r>
          </a:p>
          <a:p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2,4,7,9,12,?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(střídáme +2 a +3)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 smtClean="0"/>
              <a:t>5,6,8,11,15,20,?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(přičítáme vždy o jedna vyšší číslo než v předchozím kroku)</a:t>
            </a:r>
            <a:endParaRPr lang="cs-CZ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1,2,6,12,36,72,? (s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třídáme násobení dvěma a třemi)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3,12,14,56,58,174,? (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nejprve násobíme čtyřmi a v dalším kroku přičítáme dva)</a:t>
            </a:r>
          </a:p>
          <a:p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3,9,5,15,11,33,29,? (n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ejprve násobíme třemi, následně odečítáme čtyři)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2,1,4,6,8,11,16,16,32,? (na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lichých pozicích je číslo vždy dvojnásobkem předchozího čísla, a na sudých pozicích je řada, kde se vždy jen přičítá pětka)</a:t>
            </a:r>
          </a:p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47820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2,7,3,11,5,15,8,19,12,? (n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lichých pozicích je řada, kde vždy přičítáme o jedna větší číslo než v předchozím kroku. A na sudých jen přičítáme čtyřku)</a:t>
            </a:r>
          </a:p>
          <a:p>
            <a:r>
              <a:rPr lang="cs-CZ" sz="1200" dirty="0" smtClean="0"/>
              <a:t>1, 4, 9, 16, 25, 36 (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posloupnost druhých mocnin přirozených čísel)</a:t>
            </a:r>
          </a:p>
          <a:p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0, 1, 1, 2, 3, 5, 8, 13, 21, … (</a:t>
            </a:r>
            <a:r>
              <a:rPr lang="cs-CZ" sz="1200" b="0" i="0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Fibonacciho</a:t>
            </a:r>
            <a:r>
              <a:rPr lang="cs-CZ" sz="1200" b="0" i="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 posloupnost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Každé číslo je definováno jako součet dvou předchozích čísel)</a:t>
            </a:r>
          </a:p>
          <a:p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2, 3, 5, 7, 11, 13, 17, 19,  (</a:t>
            </a:r>
            <a:r>
              <a:rPr lang="cs-CZ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posl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prvočísel)</a:t>
            </a:r>
          </a:p>
          <a:p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17,3,6,14,−3,23,19,? (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pokud sečteme čísla na prvním a druhém místě, dostaneme číslo dvacet: 17 + 3 = 20. Stejně pro následující dvojice: 6 + 14 = 20, −3 + 23 = 20, 19+? = 20. Na místě otazníku tak má být jednička</a:t>
            </a:r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?,7,12,4,5,9,6,−1,5 (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rozdělíme čísla do trojic a, b, c, přičemž platí a + b = c. Takže ?+7 = 12 a 4 + 5 = 9. Místo otazníku tak patří 5)</a:t>
            </a:r>
          </a:p>
          <a:p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2,4,10,28,?</a:t>
            </a:r>
            <a:r>
              <a:rPr lang="cs-CZ" dirty="0" smtClean="0"/>
              <a:t> (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předchozí vynásobíme třemi a odečteme dva)</a:t>
            </a:r>
            <a:r>
              <a:rPr lang="cs-CZ" dirty="0" smtClean="0"/>
              <a:t> </a:t>
            </a:r>
            <a:br>
              <a:rPr lang="cs-CZ" dirty="0" smtClean="0"/>
            </a:br>
            <a:r>
              <a:rPr lang="cs-CZ" dirty="0" smtClean="0"/>
              <a:t>1, 2, 3, 5, 8, 13 (každý následující člen je součet dvou předchozích, další tedy 13+8=22)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757908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51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Řešení příkladů a) 1, 7, 13, 19, 25 – </a:t>
            </a:r>
            <a:r>
              <a:rPr lang="cs-CZ" dirty="0" err="1" smtClean="0"/>
              <a:t>přičátá</a:t>
            </a:r>
            <a:r>
              <a:rPr lang="cs-CZ" dirty="0" smtClean="0"/>
              <a:t> se 6 b) 1, 5, 25, 125, 625 – násobí se 5 c) 5, 10, 15, 20, 25 – přičítá se 5 d) 1, 1, 2, 3, 3, 5, 4, 7, 5, 9 – 2 řady, jedna přičítá 1, druhá 2 e) 1, 2, 4, 7, 11, 16 – postupně se přičítá 1, 2, 3, 4, 5 atd. f) 256, 128, 64, 32, 16 – dělí se 2 g) A, 1, C, 2, E, 4, G, 8, I, 16 – 2řady, 1.(písmena) ob jedno v abecedě, 2.násobí se 2 h) 1, 1, 2, 3, 5, 8, 13, 21 – </a:t>
            </a:r>
            <a:r>
              <a:rPr lang="cs-CZ" dirty="0" err="1" smtClean="0"/>
              <a:t>Fibonacciho</a:t>
            </a:r>
            <a:r>
              <a:rPr lang="cs-CZ" dirty="0" smtClean="0"/>
              <a:t> posloupnost – součet 2 předchozích i) 1, 1, 1, 2, 2, 3, 3, 4, 5, 4, 8, 7, 5, 16, 9 – 3 posloupnosti, 1.přičítá se 1, 2.násobí se 2, 3. přičítá se 2 j) 1, 3, 7, 15, 31, 63 – předchozí krát 2 +1 k) 2, 4, 9, 11, 16, 18 – postupně se přičítá 2 a 5 l) 30, 28, 25, 21, 16, 10 – odečítá se 2, 3, 4, 5, 6, atd. m) -972, 324, -108, 36, -12, 4 – dělí se -3 n) 16, 22, 34, 52, 76, 106 – přičítají se násobky 6, tedy 6, 12, 18, 24, 30, atd. o) 123, 135, 148, 160, 172, 185 – střídá se přičítání 12 a 13 p) 4, 5, 7, 11, 19, 35 – přičítají se mocniny 2, tedy 1, 2, 4, 8, 16, atd. q) 1, 2, 10, 20, 100, 200 – dvě řady, obě se násobí 10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5345180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52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53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54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56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428418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57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809268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58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471848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60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621567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61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968648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62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7026632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63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09916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64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9306208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65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741289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66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59933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6086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16/4, 25/5, 54/18 – </a:t>
            </a:r>
            <a:r>
              <a:rPr lang="cs-CZ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4, 5</a:t>
            </a:r>
            <a:r>
              <a:rPr lang="cs-CZ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D9975-B161-449F-A1AE-F1DDEC738A04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730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BC57-6E7E-4190-9C7F-73FFF9E64345}" type="datetimeFigureOut">
              <a:rPr lang="cs-CZ" smtClean="0"/>
              <a:t>15.03.2018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82AAD-21D7-4182-8241-3F8AF4C65F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010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  <p:sndAc>
          <p:stSnd>
            <p:snd r:embed="rId1" name="camera.wav"/>
          </p:stSnd>
        </p:sndAc>
      </p:transition>
    </mc:Choice>
    <mc:Fallback xmlns="">
      <p:transition spd="slow">
        <p:fade/>
        <p:sndAc>
          <p:stSnd>
            <p:snd r:embed="rId3" name="camera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BC57-6E7E-4190-9C7F-73FFF9E64345}" type="datetimeFigureOut">
              <a:rPr lang="cs-CZ" smtClean="0"/>
              <a:t>15.03.2018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82AAD-21D7-4182-8241-3F8AF4C65F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0308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  <p:sndAc>
          <p:stSnd>
            <p:snd r:embed="rId1" name="camera.wav"/>
          </p:stSnd>
        </p:sndAc>
      </p:transition>
    </mc:Choice>
    <mc:Fallback xmlns="">
      <p:transition spd="slow">
        <p:fade/>
        <p:sndAc>
          <p:stSnd>
            <p:snd r:embed="rId3" name="camera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BC57-6E7E-4190-9C7F-73FFF9E64345}" type="datetimeFigureOut">
              <a:rPr lang="cs-CZ" smtClean="0"/>
              <a:t>15.03.2018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82AAD-21D7-4182-8241-3F8AF4C65F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333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  <p:sndAc>
          <p:stSnd>
            <p:snd r:embed="rId1" name="camera.wav"/>
          </p:stSnd>
        </p:sndAc>
      </p:transition>
    </mc:Choice>
    <mc:Fallback xmlns="">
      <p:transition spd="slow">
        <p:fade/>
        <p:sndAc>
          <p:stSnd>
            <p:snd r:embed="rId3" name="camera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BC57-6E7E-4190-9C7F-73FFF9E64345}" type="datetimeFigureOut">
              <a:rPr lang="cs-CZ" smtClean="0"/>
              <a:t>15.03.2018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82AAD-21D7-4182-8241-3F8AF4C65F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4309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  <p:sndAc>
          <p:stSnd>
            <p:snd r:embed="rId1" name="camera.wav"/>
          </p:stSnd>
        </p:sndAc>
      </p:transition>
    </mc:Choice>
    <mc:Fallback xmlns=""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BC57-6E7E-4190-9C7F-73FFF9E64345}" type="datetimeFigureOut">
              <a:rPr lang="cs-CZ" smtClean="0"/>
              <a:t>15.03.2018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82AAD-21D7-4182-8241-3F8AF4C65F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941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  <p:sndAc>
          <p:stSnd>
            <p:snd r:embed="rId1" name="camera.wav"/>
          </p:stSnd>
        </p:sndAc>
      </p:transition>
    </mc:Choice>
    <mc:Fallback xmlns="">
      <p:transition spd="slow">
        <p:fade/>
        <p:sndAc>
          <p:stSnd>
            <p:snd r:embed="rId3" name="camera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BC57-6E7E-4190-9C7F-73FFF9E64345}" type="datetimeFigureOut">
              <a:rPr lang="cs-CZ" smtClean="0"/>
              <a:t>15.03.2018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82AAD-21D7-4182-8241-3F8AF4C65F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7975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  <p:sndAc>
          <p:stSnd>
            <p:snd r:embed="rId1" name="camera.wav"/>
          </p:stSnd>
        </p:sndAc>
      </p:transition>
    </mc:Choice>
    <mc:Fallback xmlns="">
      <p:transition spd="slow">
        <p:fade/>
        <p:sndAc>
          <p:stSnd>
            <p:snd r:embed="rId3" name="camera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BC57-6E7E-4190-9C7F-73FFF9E64345}" type="datetimeFigureOut">
              <a:rPr lang="cs-CZ" smtClean="0"/>
              <a:t>15.03.2018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82AAD-21D7-4182-8241-3F8AF4C65F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0798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  <p:sndAc>
          <p:stSnd>
            <p:snd r:embed="rId1" name="camera.wav"/>
          </p:stSnd>
        </p:sndAc>
      </p:transition>
    </mc:Choice>
    <mc:Fallback xmlns="">
      <p:transition spd="slow">
        <p:fade/>
        <p:sndAc>
          <p:stSnd>
            <p:snd r:embed="rId3" name="camera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BC57-6E7E-4190-9C7F-73FFF9E64345}" type="datetimeFigureOut">
              <a:rPr lang="cs-CZ" smtClean="0"/>
              <a:t>15.03.2018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82AAD-21D7-4182-8241-3F8AF4C65F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1940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  <p:sndAc>
          <p:stSnd>
            <p:snd r:embed="rId1" name="camera.wav"/>
          </p:stSnd>
        </p:sndAc>
      </p:transition>
    </mc:Choice>
    <mc:Fallback xmlns="">
      <p:transition spd="slow">
        <p:fade/>
        <p:sndAc>
          <p:stSnd>
            <p:snd r:embed="rId3" name="camera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BC57-6E7E-4190-9C7F-73FFF9E64345}" type="datetimeFigureOut">
              <a:rPr lang="cs-CZ" smtClean="0"/>
              <a:t>15.03.2018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82AAD-21D7-4182-8241-3F8AF4C65F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9076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  <p:sndAc>
          <p:stSnd>
            <p:snd r:embed="rId1" name="camera.wav"/>
          </p:stSnd>
        </p:sndAc>
      </p:transition>
    </mc:Choice>
    <mc:Fallback xmlns=""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BC57-6E7E-4190-9C7F-73FFF9E64345}" type="datetimeFigureOut">
              <a:rPr lang="cs-CZ" smtClean="0"/>
              <a:t>15.03.2018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82AAD-21D7-4182-8241-3F8AF4C65F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095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  <p:sndAc>
          <p:stSnd>
            <p:snd r:embed="rId1" name="camera.wav"/>
          </p:stSnd>
        </p:sndAc>
      </p:transition>
    </mc:Choice>
    <mc:Fallback xmlns="">
      <p:transition spd="slow">
        <p:fade/>
        <p:sndAc>
          <p:stSnd>
            <p:snd r:embed="rId3" name="camera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BC57-6E7E-4190-9C7F-73FFF9E64345}" type="datetimeFigureOut">
              <a:rPr lang="cs-CZ" smtClean="0"/>
              <a:t>15.03.2018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82AAD-21D7-4182-8241-3F8AF4C65F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4073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  <p:sndAc>
          <p:stSnd>
            <p:snd r:embed="rId1" name="camera.wav"/>
          </p:stSnd>
        </p:sndAc>
      </p:transition>
    </mc:Choice>
    <mc:Fallback xmlns="">
      <p:transition spd="slow">
        <p:fade/>
        <p:sndAc>
          <p:stSnd>
            <p:snd r:embed="rId3" name="camera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alpha val="34000"/>
                <a:lumMod val="55000"/>
                <a:lumOff val="4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DBC57-6E7E-4190-9C7F-73FFF9E64345}" type="datetimeFigureOut">
              <a:rPr lang="cs-CZ" smtClean="0"/>
              <a:t>15.03.2018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82AAD-21D7-4182-8241-3F8AF4C65F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9220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  <p:sndAc>
          <p:stSnd>
            <p:snd r:embed="rId13" name="camera.wav"/>
          </p:stSnd>
        </p:sndAc>
      </p:transition>
    </mc:Choice>
    <mc:Fallback xmlns="">
      <p:transition spd="slow">
        <p:fade/>
        <p:sndAc>
          <p:stSnd>
            <p:snd r:embed="rId14" name="camera.wav"/>
          </p:stSnd>
        </p:sndAc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Relationship Id="rId6" Type="http://schemas.openxmlformats.org/officeDocument/2006/relationships/slide" Target="slide20.xml"/><Relationship Id="rId5" Type="http://schemas.openxmlformats.org/officeDocument/2006/relationships/slide" Target="slide19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audio" Target="../media/audio1.wav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Relationship Id="rId4" Type="http://schemas.openxmlformats.org/officeDocument/2006/relationships/image" Target="../media/image3.gi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Relationship Id="rId4" Type="http://schemas.openxmlformats.org/officeDocument/2006/relationships/image" Target="../media/image3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Relationship Id="rId4" Type="http://schemas.openxmlformats.org/officeDocument/2006/relationships/image" Target="../media/image3.gi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.xml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.xml"/><Relationship Id="rId4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7.xml"/><Relationship Id="rId4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8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9.xml"/><Relationship Id="rId4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0.xml"/><Relationship Id="rId4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1.xml"/><Relationship Id="rId4" Type="http://schemas.openxmlformats.org/officeDocument/2006/relationships/image" Target="../media/image6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2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4.xml"/><Relationship Id="rId5" Type="http://schemas.openxmlformats.org/officeDocument/2006/relationships/slide" Target="slide46.xml"/><Relationship Id="rId4" Type="http://schemas.openxmlformats.org/officeDocument/2006/relationships/image" Target="../media/image10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5.xml"/><Relationship Id="rId5" Type="http://schemas.openxmlformats.org/officeDocument/2006/relationships/slide" Target="slide46.xml"/><Relationship Id="rId4" Type="http://schemas.openxmlformats.org/officeDocument/2006/relationships/image" Target="../media/image10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6.xml"/><Relationship Id="rId5" Type="http://schemas.openxmlformats.org/officeDocument/2006/relationships/slide" Target="slide46.xml"/><Relationship Id="rId4" Type="http://schemas.openxmlformats.org/officeDocument/2006/relationships/image" Target="../media/image10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7.xml"/><Relationship Id="rId5" Type="http://schemas.openxmlformats.org/officeDocument/2006/relationships/slide" Target="slide46.xml"/><Relationship Id="rId4" Type="http://schemas.openxmlformats.org/officeDocument/2006/relationships/image" Target="../media/image10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8.xml"/><Relationship Id="rId5" Type="http://schemas.openxmlformats.org/officeDocument/2006/relationships/slide" Target="slide46.xml"/><Relationship Id="rId4" Type="http://schemas.openxmlformats.org/officeDocument/2006/relationships/image" Target="../media/image10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9.xml"/><Relationship Id="rId4" Type="http://schemas.openxmlformats.org/officeDocument/2006/relationships/image" Target="../media/image11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0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atematika.hrou.cz/c/ciselne-rady" TargetMode="Externa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1.xml"/><Relationship Id="rId4" Type="http://schemas.openxmlformats.org/officeDocument/2006/relationships/image" Target="../media/image12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2.xml"/><Relationship Id="rId4" Type="http://schemas.openxmlformats.org/officeDocument/2006/relationships/image" Target="../media/image12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3.xml"/><Relationship Id="rId4" Type="http://schemas.openxmlformats.org/officeDocument/2006/relationships/audio" Target="../media/audio1.wav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4.xml"/><Relationship Id="rId4" Type="http://schemas.openxmlformats.org/officeDocument/2006/relationships/audio" Target="../media/audio1.wav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6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ovéPole 9"/>
          <p:cNvSpPr txBox="1"/>
          <p:nvPr/>
        </p:nvSpPr>
        <p:spPr>
          <a:xfrm>
            <a:off x="323528" y="404664"/>
            <a:ext cx="19848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Příklad 1</a:t>
            </a:r>
            <a:endParaRPr lang="cs-CZ" sz="4000" dirty="0"/>
          </a:p>
        </p:txBody>
      </p:sp>
      <p:sp>
        <p:nvSpPr>
          <p:cNvPr id="11" name="Obdélník 10"/>
          <p:cNvSpPr/>
          <p:nvPr/>
        </p:nvSpPr>
        <p:spPr>
          <a:xfrm>
            <a:off x="323528" y="1273334"/>
            <a:ext cx="86409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/>
              <a:t>V každé řadě chybí jedno číslo. Najdi logickou souvislost řazení čísel a chybějící číslo doplň:</a:t>
            </a:r>
            <a:endParaRPr lang="cs-CZ" sz="2800" i="1" dirty="0"/>
          </a:p>
        </p:txBody>
      </p:sp>
      <p:sp>
        <p:nvSpPr>
          <p:cNvPr id="4" name="Nadpis 1"/>
          <p:cNvSpPr>
            <a:spLocks noGrp="1"/>
          </p:cNvSpPr>
          <p:nvPr>
            <p:ph type="ctrTitle"/>
          </p:nvPr>
        </p:nvSpPr>
        <p:spPr>
          <a:xfrm>
            <a:off x="-1" y="0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1</a:t>
            </a:r>
            <a:r>
              <a:rPr lang="cs-CZ" sz="800" baseline="0" dirty="0" smtClean="0">
                <a:solidFill>
                  <a:schemeClr val="bg1"/>
                </a:solidFill>
              </a:rPr>
              <a:t> - zadání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23528" y="2227441"/>
            <a:ext cx="86409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lphaLcParenR"/>
            </a:pPr>
            <a:r>
              <a:rPr lang="cs-CZ" sz="3600" dirty="0"/>
              <a:t>21 , 63 , 189 , </a:t>
            </a:r>
            <a:r>
              <a:rPr lang="cs-CZ" sz="3600" dirty="0" smtClean="0"/>
              <a:t>?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600" dirty="0"/>
              <a:t>7 , 9 , 18 , 20 , 40, ?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600" dirty="0"/>
              <a:t>73 , 68 , 63 , 58 , ?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600" dirty="0"/>
              <a:t>1 , 2 , 6 , 24 , 120, 720, ?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600" dirty="0"/>
              <a:t>1 , 3 , 7 , 13 , 21 , 31 , </a:t>
            </a:r>
            <a:r>
              <a:rPr lang="cs-CZ" sz="3600" dirty="0" smtClean="0"/>
              <a:t>?</a:t>
            </a:r>
            <a:endParaRPr lang="cs-CZ" sz="36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5580112" y="2227441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567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604922" y="2792515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42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5629732" y="3348950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53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633276" y="3884120"/>
            <a:ext cx="12429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5040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5636822" y="4376760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43</a:t>
            </a:r>
            <a:endParaRPr lang="cs-CZ" sz="36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5282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  <p:sndAc>
          <p:stSnd>
            <p:snd r:embed="rId4" name="camera.wav"/>
          </p:stSnd>
        </p:sndAc>
      </p:transition>
    </mc:Choice>
    <mc:Fallback>
      <p:transition spd="slow">
        <p:fade/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ovéPole 9"/>
          <p:cNvSpPr txBox="1"/>
          <p:nvPr/>
        </p:nvSpPr>
        <p:spPr>
          <a:xfrm>
            <a:off x="899592" y="1916832"/>
            <a:ext cx="19848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Příklad 4</a:t>
            </a:r>
            <a:endParaRPr lang="cs-CZ" sz="4000" dirty="0"/>
          </a:p>
        </p:txBody>
      </p:sp>
      <p:sp>
        <p:nvSpPr>
          <p:cNvPr id="11" name="Obdélník 10"/>
          <p:cNvSpPr/>
          <p:nvPr/>
        </p:nvSpPr>
        <p:spPr>
          <a:xfrm>
            <a:off x="539552" y="3148193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/>
              <a:t>Je dána řada písmen, která se stále s jistou pravidelností opakují: </a:t>
            </a:r>
            <a:r>
              <a:rPr lang="cs-CZ" sz="3200" dirty="0" smtClean="0"/>
              <a:t>MATMATMATMAT </a:t>
            </a:r>
            <a:r>
              <a:rPr lang="cs-CZ" sz="3200" dirty="0"/>
              <a:t>…</a:t>
            </a:r>
          </a:p>
          <a:p>
            <a:r>
              <a:rPr lang="cs-CZ" sz="3200" dirty="0"/>
              <a:t>Které písmeno je na 28., 159. a </a:t>
            </a:r>
            <a:r>
              <a:rPr lang="cs-CZ" sz="3200" dirty="0" smtClean="0"/>
              <a:t>3110. </a:t>
            </a:r>
            <a:r>
              <a:rPr lang="cs-CZ" sz="3200" dirty="0"/>
              <a:t>místě?</a:t>
            </a:r>
          </a:p>
        </p:txBody>
      </p:sp>
      <p:sp>
        <p:nvSpPr>
          <p:cNvPr id="4" name="Nadpis 1"/>
          <p:cNvSpPr>
            <a:spLocks noGrp="1"/>
          </p:cNvSpPr>
          <p:nvPr>
            <p:ph type="ctrTitle"/>
          </p:nvPr>
        </p:nvSpPr>
        <p:spPr>
          <a:xfrm>
            <a:off x="-1" y="0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4 - zadání</a:t>
            </a:r>
            <a:endParaRPr lang="cs-CZ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173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  <p:sndAc>
          <p:stSnd>
            <p:snd r:embed="rId3" name="camera.wav"/>
          </p:stSnd>
        </p:sndAc>
      </p:transition>
    </mc:Choice>
    <mc:Fallback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Kruhová šipka 4"/>
          <p:cNvSpPr/>
          <p:nvPr/>
        </p:nvSpPr>
        <p:spPr>
          <a:xfrm>
            <a:off x="-346114" y="980728"/>
            <a:ext cx="2088232" cy="5184576"/>
          </a:xfrm>
          <a:prstGeom prst="circularArrow">
            <a:avLst>
              <a:gd name="adj1" fmla="val 12500"/>
              <a:gd name="adj2" fmla="val 982552"/>
              <a:gd name="adj3" fmla="val 20457681"/>
              <a:gd name="adj4" fmla="val 16191015"/>
              <a:gd name="adj5" fmla="val 12500"/>
            </a:avLst>
          </a:prstGeom>
          <a:solidFill>
            <a:schemeClr val="bg1">
              <a:lumMod val="65000"/>
              <a:alpha val="32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688365"/>
              </p:ext>
            </p:extLst>
          </p:nvPr>
        </p:nvGraphicFramePr>
        <p:xfrm>
          <a:off x="323528" y="908720"/>
          <a:ext cx="8568950" cy="1872208"/>
        </p:xfrm>
        <a:graphic>
          <a:graphicData uri="http://schemas.openxmlformats.org/drawingml/2006/table">
            <a:tbl>
              <a:tblPr firstRow="1" firstCol="1" bandRow="1"/>
              <a:tblGrid>
                <a:gridCol w="450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1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16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163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163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51634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5580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3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7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9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10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11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12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13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14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15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16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17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18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19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0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</a:t>
                      </a:r>
                      <a:endParaRPr lang="cs-CZ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A</a:t>
                      </a:r>
                      <a:endParaRPr lang="cs-CZ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T</a:t>
                      </a:r>
                      <a:endParaRPr lang="cs-CZ" sz="20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</a:t>
                      </a:r>
                      <a:endParaRPr lang="cs-CZ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A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T</a:t>
                      </a:r>
                      <a:endParaRPr lang="cs-CZ" sz="2000" b="1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</a:t>
                      </a:r>
                      <a:endParaRPr lang="cs-CZ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A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T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</a:t>
                      </a:r>
                      <a:endParaRPr lang="cs-CZ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A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T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</a:t>
                      </a:r>
                      <a:endParaRPr lang="cs-CZ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A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T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</a:t>
                      </a:r>
                      <a:endParaRPr lang="cs-CZ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A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T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</a:t>
                      </a:r>
                      <a:endParaRPr lang="cs-CZ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60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2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0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1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2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0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1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2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0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1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712436" y="3452513"/>
            <a:ext cx="36656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>
                <a:solidFill>
                  <a:schemeClr val="accent4">
                    <a:lumMod val="75000"/>
                  </a:schemeClr>
                </a:solidFill>
              </a:rPr>
              <a:t>1 : 3 = 0 zbytek 1</a:t>
            </a:r>
            <a:endParaRPr lang="cs-CZ" sz="4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Kruhová šipka 8"/>
          <p:cNvSpPr/>
          <p:nvPr/>
        </p:nvSpPr>
        <p:spPr>
          <a:xfrm>
            <a:off x="3779912" y="980728"/>
            <a:ext cx="2088232" cy="5184576"/>
          </a:xfrm>
          <a:prstGeom prst="circularArrow">
            <a:avLst>
              <a:gd name="adj1" fmla="val 12500"/>
              <a:gd name="adj2" fmla="val 982552"/>
              <a:gd name="adj3" fmla="val 20457681"/>
              <a:gd name="adj4" fmla="val 16191015"/>
              <a:gd name="adj5" fmla="val 12500"/>
            </a:avLst>
          </a:prstGeom>
          <a:solidFill>
            <a:schemeClr val="bg1">
              <a:lumMod val="65000"/>
              <a:alpha val="32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4864453" y="3429000"/>
            <a:ext cx="39253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>
                <a:solidFill>
                  <a:schemeClr val="accent4">
                    <a:lumMod val="75000"/>
                  </a:schemeClr>
                </a:solidFill>
              </a:rPr>
              <a:t>10 : 3 = 3 zbytek 1</a:t>
            </a:r>
            <a:endParaRPr lang="cs-CZ" sz="4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3" name="Kruhová šipka 12"/>
          <p:cNvSpPr/>
          <p:nvPr/>
        </p:nvSpPr>
        <p:spPr>
          <a:xfrm>
            <a:off x="-1764704" y="476672"/>
            <a:ext cx="5904656" cy="7097366"/>
          </a:xfrm>
          <a:prstGeom prst="circularArrow">
            <a:avLst>
              <a:gd name="adj1" fmla="val 12958"/>
              <a:gd name="adj2" fmla="val 982552"/>
              <a:gd name="adj3" fmla="val 1140891"/>
              <a:gd name="adj4" fmla="val 16211000"/>
              <a:gd name="adj5" fmla="val 13977"/>
            </a:avLst>
          </a:prstGeom>
          <a:solidFill>
            <a:schemeClr val="bg1">
              <a:lumMod val="65000"/>
              <a:alpha val="32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1201198" y="5229200"/>
            <a:ext cx="36656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>
                <a:solidFill>
                  <a:srgbClr val="FF0000"/>
                </a:solidFill>
              </a:rPr>
              <a:t>2</a:t>
            </a:r>
            <a:r>
              <a:rPr lang="cs-CZ" sz="4000" dirty="0" smtClean="0">
                <a:solidFill>
                  <a:srgbClr val="FF0000"/>
                </a:solidFill>
              </a:rPr>
              <a:t> : 3 = 0 zbytek 2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15" name="Kruhová šipka 14"/>
          <p:cNvSpPr/>
          <p:nvPr/>
        </p:nvSpPr>
        <p:spPr>
          <a:xfrm>
            <a:off x="2339752" y="489139"/>
            <a:ext cx="5904656" cy="7097366"/>
          </a:xfrm>
          <a:prstGeom prst="circularArrow">
            <a:avLst>
              <a:gd name="adj1" fmla="val 12958"/>
              <a:gd name="adj2" fmla="val 982552"/>
              <a:gd name="adj3" fmla="val 1140891"/>
              <a:gd name="adj4" fmla="val 16211000"/>
              <a:gd name="adj5" fmla="val 13977"/>
            </a:avLst>
          </a:prstGeom>
          <a:solidFill>
            <a:schemeClr val="bg1">
              <a:lumMod val="65000"/>
              <a:alpha val="32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4994296" y="5251009"/>
            <a:ext cx="39253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</a:rPr>
              <a:t>11 : 3 = 3 zbytek 2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-1" y="0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4.1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309010" y="908720"/>
            <a:ext cx="1355483" cy="1872208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bdélník 19"/>
          <p:cNvSpPr/>
          <p:nvPr/>
        </p:nvSpPr>
        <p:spPr>
          <a:xfrm>
            <a:off x="1673516" y="912265"/>
            <a:ext cx="1355483" cy="1872208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3029971" y="915810"/>
            <a:ext cx="1355483" cy="1872208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bdélník 21"/>
          <p:cNvSpPr/>
          <p:nvPr/>
        </p:nvSpPr>
        <p:spPr>
          <a:xfrm>
            <a:off x="4376858" y="919355"/>
            <a:ext cx="1355483" cy="1872208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bdélník 22"/>
          <p:cNvSpPr/>
          <p:nvPr/>
        </p:nvSpPr>
        <p:spPr>
          <a:xfrm>
            <a:off x="5745393" y="922900"/>
            <a:ext cx="1355483" cy="1872208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bdélník 23"/>
          <p:cNvSpPr/>
          <p:nvPr/>
        </p:nvSpPr>
        <p:spPr>
          <a:xfrm>
            <a:off x="7104949" y="905180"/>
            <a:ext cx="1355483" cy="1872208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21724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6" grpId="1"/>
      <p:bldP spid="9" grpId="0" animBg="1"/>
      <p:bldP spid="9" grpId="1" animBg="1"/>
      <p:bldP spid="12" grpId="0"/>
      <p:bldP spid="12" grpId="1"/>
      <p:bldP spid="13" grpId="0" animBg="1"/>
      <p:bldP spid="13" grpId="1" animBg="1"/>
      <p:bldP spid="14" grpId="1"/>
      <p:bldP spid="14" grpId="2"/>
      <p:bldP spid="15" grpId="0" animBg="1"/>
      <p:bldP spid="15" grpId="1" animBg="1"/>
      <p:bldP spid="16" grpId="1"/>
      <p:bldP spid="16" grpId="2"/>
      <p:bldP spid="2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568059"/>
              </p:ext>
            </p:extLst>
          </p:nvPr>
        </p:nvGraphicFramePr>
        <p:xfrm>
          <a:off x="323528" y="908720"/>
          <a:ext cx="8568950" cy="1872208"/>
        </p:xfrm>
        <a:graphic>
          <a:graphicData uri="http://schemas.openxmlformats.org/drawingml/2006/table">
            <a:tbl>
              <a:tblPr firstRow="1" firstCol="1" bandRow="1"/>
              <a:tblGrid>
                <a:gridCol w="450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1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16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163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163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51634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5580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3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7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9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10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11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12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13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14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15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16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17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18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19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0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</a:t>
                      </a:r>
                      <a:endParaRPr lang="cs-CZ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A</a:t>
                      </a:r>
                      <a:endParaRPr lang="cs-CZ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T</a:t>
                      </a:r>
                      <a:endParaRPr lang="cs-CZ" sz="20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</a:t>
                      </a:r>
                      <a:endParaRPr lang="cs-CZ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A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T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</a:t>
                      </a:r>
                      <a:endParaRPr lang="cs-CZ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A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T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</a:t>
                      </a:r>
                      <a:endParaRPr lang="cs-CZ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A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T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</a:t>
                      </a:r>
                      <a:endParaRPr lang="cs-CZ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A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T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</a:t>
                      </a:r>
                      <a:endParaRPr lang="cs-CZ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A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T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</a:t>
                      </a:r>
                      <a:endParaRPr lang="cs-CZ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60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2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0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1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2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0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1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2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0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1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" name="TextovéPole 15"/>
          <p:cNvSpPr txBox="1"/>
          <p:nvPr/>
        </p:nvSpPr>
        <p:spPr>
          <a:xfrm>
            <a:off x="323528" y="3429000"/>
            <a:ext cx="856895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Z tabulky je vidět:</a:t>
            </a:r>
          </a:p>
          <a:p>
            <a:r>
              <a:rPr lang="cs-CZ" sz="4000" dirty="0" smtClean="0"/>
              <a:t>vždy, když je zbytek po dělení pořadí </a:t>
            </a:r>
          </a:p>
          <a:p>
            <a:r>
              <a:rPr lang="cs-CZ" sz="4000" dirty="0" smtClean="0"/>
              <a:t>třemi stejný je stejné i písmeno. </a:t>
            </a:r>
          </a:p>
          <a:p>
            <a:r>
              <a:rPr lang="cs-CZ" sz="4000" dirty="0" smtClean="0"/>
              <a:t>T (</a:t>
            </a:r>
            <a:r>
              <a:rPr lang="cs-CZ" sz="4000" dirty="0" err="1" smtClean="0"/>
              <a:t>zb</a:t>
            </a:r>
            <a:r>
              <a:rPr lang="cs-CZ" sz="4000" dirty="0" smtClean="0"/>
              <a:t>. 0), M (</a:t>
            </a:r>
            <a:r>
              <a:rPr lang="cs-CZ" sz="4000" dirty="0" err="1" smtClean="0"/>
              <a:t>zb</a:t>
            </a:r>
            <a:r>
              <a:rPr lang="cs-CZ" sz="4000" dirty="0" smtClean="0"/>
              <a:t>. 1) a </a:t>
            </a:r>
            <a:r>
              <a:rPr lang="cs-CZ" sz="4000" dirty="0" err="1" smtClean="0"/>
              <a:t>A</a:t>
            </a:r>
            <a:r>
              <a:rPr lang="cs-CZ" sz="4000" dirty="0" smtClean="0"/>
              <a:t> (</a:t>
            </a:r>
            <a:r>
              <a:rPr lang="cs-CZ" sz="4000" dirty="0" err="1" smtClean="0"/>
              <a:t>zb</a:t>
            </a:r>
            <a:r>
              <a:rPr lang="cs-CZ" sz="4000" dirty="0" smtClean="0"/>
              <a:t>. 2).</a:t>
            </a:r>
            <a:endParaRPr lang="cs-CZ" sz="4000" dirty="0"/>
          </a:p>
        </p:txBody>
      </p:sp>
      <p:sp>
        <p:nvSpPr>
          <p:cNvPr id="4" name="Nadpis 1"/>
          <p:cNvSpPr>
            <a:spLocks noGrp="1"/>
          </p:cNvSpPr>
          <p:nvPr>
            <p:ph type="ctrTitle"/>
          </p:nvPr>
        </p:nvSpPr>
        <p:spPr>
          <a:xfrm>
            <a:off x="-1" y="0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4.2</a:t>
            </a:r>
            <a:endParaRPr lang="cs-CZ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83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ovéPole 15"/>
          <p:cNvSpPr txBox="1"/>
          <p:nvPr/>
        </p:nvSpPr>
        <p:spPr>
          <a:xfrm>
            <a:off x="539552" y="3068960"/>
            <a:ext cx="539025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i="1" dirty="0" smtClean="0"/>
              <a:t>28:3=9 </a:t>
            </a:r>
            <a:r>
              <a:rPr lang="cs-CZ" sz="4000" i="1" dirty="0" err="1"/>
              <a:t>zb</a:t>
            </a:r>
            <a:r>
              <a:rPr lang="cs-CZ" sz="4000" i="1" dirty="0"/>
              <a:t>. </a:t>
            </a:r>
            <a:r>
              <a:rPr lang="cs-CZ" sz="4000" i="1" dirty="0" smtClean="0"/>
              <a:t>1 ............... M</a:t>
            </a:r>
          </a:p>
          <a:p>
            <a:r>
              <a:rPr lang="cs-CZ" sz="4000" i="1" dirty="0" smtClean="0"/>
              <a:t>159:3=53 </a:t>
            </a:r>
            <a:r>
              <a:rPr lang="cs-CZ" sz="4000" i="1" dirty="0" err="1"/>
              <a:t>zb</a:t>
            </a:r>
            <a:r>
              <a:rPr lang="cs-CZ" sz="4000" i="1" dirty="0"/>
              <a:t>. 0 </a:t>
            </a:r>
            <a:r>
              <a:rPr lang="cs-CZ" sz="4000" i="1" dirty="0" smtClean="0"/>
              <a:t>........... T</a:t>
            </a:r>
          </a:p>
          <a:p>
            <a:r>
              <a:rPr lang="cs-CZ" sz="4000" i="1" dirty="0" smtClean="0"/>
              <a:t>3110:3=103 </a:t>
            </a:r>
            <a:r>
              <a:rPr lang="cs-CZ" sz="4000" i="1" dirty="0" err="1"/>
              <a:t>zb</a:t>
            </a:r>
            <a:r>
              <a:rPr lang="cs-CZ" sz="4000" i="1" dirty="0"/>
              <a:t>. 2 </a:t>
            </a:r>
            <a:r>
              <a:rPr lang="cs-CZ" sz="4000" i="1" dirty="0" smtClean="0"/>
              <a:t>......... A</a:t>
            </a:r>
            <a:endParaRPr lang="cs-CZ" sz="4000" dirty="0"/>
          </a:p>
          <a:p>
            <a:r>
              <a:rPr lang="cs-CZ" sz="4000" b="1" dirty="0"/>
              <a:t> </a:t>
            </a:r>
            <a:endParaRPr lang="cs-CZ" sz="4000" dirty="0"/>
          </a:p>
        </p:txBody>
      </p:sp>
      <p:sp>
        <p:nvSpPr>
          <p:cNvPr id="4" name="Nadpis 1"/>
          <p:cNvSpPr>
            <a:spLocks noGrp="1"/>
          </p:cNvSpPr>
          <p:nvPr>
            <p:ph type="ctrTitle"/>
          </p:nvPr>
        </p:nvSpPr>
        <p:spPr>
          <a:xfrm>
            <a:off x="-1" y="0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4.3</a:t>
            </a:r>
            <a:endParaRPr lang="cs-CZ" sz="800" dirty="0">
              <a:solidFill>
                <a:schemeClr val="bg1"/>
              </a:solidFill>
            </a:endParaRP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880617"/>
              </p:ext>
            </p:extLst>
          </p:nvPr>
        </p:nvGraphicFramePr>
        <p:xfrm>
          <a:off x="323528" y="908720"/>
          <a:ext cx="8568950" cy="1872208"/>
        </p:xfrm>
        <a:graphic>
          <a:graphicData uri="http://schemas.openxmlformats.org/drawingml/2006/table">
            <a:tbl>
              <a:tblPr firstRow="1" firstCol="1" bandRow="1"/>
              <a:tblGrid>
                <a:gridCol w="450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1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16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163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163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077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51634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5580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3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7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9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10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11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12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13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14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15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16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17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18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19</a:t>
                      </a:r>
                      <a:endParaRPr lang="cs-CZ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0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</a:t>
                      </a:r>
                      <a:endParaRPr lang="cs-CZ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A</a:t>
                      </a:r>
                      <a:endParaRPr lang="cs-CZ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T</a:t>
                      </a:r>
                      <a:endParaRPr lang="cs-CZ" sz="20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</a:t>
                      </a:r>
                      <a:endParaRPr lang="cs-CZ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A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T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</a:t>
                      </a:r>
                      <a:endParaRPr lang="cs-CZ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A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T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</a:t>
                      </a:r>
                      <a:endParaRPr lang="cs-CZ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A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T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</a:t>
                      </a:r>
                      <a:endParaRPr lang="cs-CZ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A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T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</a:t>
                      </a:r>
                      <a:endParaRPr lang="cs-CZ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A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T</a:t>
                      </a:r>
                      <a:endParaRPr lang="cs-CZ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i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M</a:t>
                      </a:r>
                      <a:endParaRPr lang="cs-CZ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60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</a:t>
                      </a:r>
                      <a:r>
                        <a:rPr lang="cs-CZ" sz="20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cs-CZ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2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0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1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2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0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1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2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0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i="1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zb</a:t>
                      </a:r>
                      <a:r>
                        <a:rPr lang="cs-CZ" sz="2000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. 1</a:t>
                      </a:r>
                      <a:endParaRPr lang="cs-CZ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7711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899592" y="1916832"/>
            <a:ext cx="19848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Příklad 5</a:t>
            </a:r>
            <a:endParaRPr lang="cs-CZ" sz="4000" dirty="0"/>
          </a:p>
        </p:txBody>
      </p:sp>
      <p:sp>
        <p:nvSpPr>
          <p:cNvPr id="6" name="Obdélník 5"/>
          <p:cNvSpPr/>
          <p:nvPr/>
        </p:nvSpPr>
        <p:spPr>
          <a:xfrm>
            <a:off x="899592" y="3148193"/>
            <a:ext cx="77768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/>
              <a:t>Doplň do čtverce čísla od jedné do devíti tak, aby součet ve všech řádcích, sloupcích i úhlopříčkách byl roven 15. 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1368152" cy="404664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5</a:t>
            </a:r>
            <a:endParaRPr lang="cs-CZ" sz="8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0408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  <p:sndAc>
          <p:stSnd>
            <p:snd r:embed="rId3" name="camera.wav"/>
          </p:stSnd>
        </p:sndAc>
      </p:transition>
    </mc:Choice>
    <mc:Fallback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48680"/>
            <a:ext cx="6480720" cy="56166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861864" cy="146447"/>
          </a:xfrm>
        </p:spPr>
        <p:txBody>
          <a:bodyPr>
            <a:normAutofit fontScale="90000"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5 - zadání</a:t>
            </a:r>
            <a:endParaRPr lang="cs-CZ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84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48680"/>
            <a:ext cx="5040560" cy="458644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ovéPole 1"/>
          <p:cNvSpPr txBox="1"/>
          <p:nvPr/>
        </p:nvSpPr>
        <p:spPr>
          <a:xfrm>
            <a:off x="1896531" y="3284984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 smtClean="0">
                <a:solidFill>
                  <a:srgbClr val="FF0000"/>
                </a:solidFill>
              </a:rPr>
              <a:t>2</a:t>
            </a:r>
            <a:endParaRPr lang="cs-CZ" sz="6600" b="1" dirty="0">
              <a:solidFill>
                <a:srgbClr val="FF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21803" y="4893405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Součet tří čísel v prvním sloupci má být 15. 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5" name="Nadpis 1"/>
          <p:cNvSpPr>
            <a:spLocks noGrp="1"/>
          </p:cNvSpPr>
          <p:nvPr>
            <p:ph type="ctrTitle"/>
          </p:nvPr>
        </p:nvSpPr>
        <p:spPr>
          <a:xfrm>
            <a:off x="-1" y="0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5.1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6" name="Šipka dolů 5"/>
          <p:cNvSpPr/>
          <p:nvPr/>
        </p:nvSpPr>
        <p:spPr>
          <a:xfrm>
            <a:off x="1953018" y="130324"/>
            <a:ext cx="564891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521803" y="5903893"/>
            <a:ext cx="82089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Součet dvou známých čísel je 13. Jaké číslo musím přičíst, abych dostal součet 15? </a:t>
            </a:r>
            <a:r>
              <a:rPr lang="cs-CZ" sz="2800" dirty="0" smtClean="0">
                <a:solidFill>
                  <a:schemeClr val="bg1"/>
                </a:solidFill>
              </a:rPr>
              <a:t>Přičíst musíme číslo 2.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496567" y="5398649"/>
            <a:ext cx="34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Neznám jediné číslo.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10" name="Šipka dolů 9"/>
          <p:cNvSpPr/>
          <p:nvPr/>
        </p:nvSpPr>
        <p:spPr>
          <a:xfrm rot="10800000">
            <a:off x="1950408" y="5052795"/>
            <a:ext cx="564891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9804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 animBg="1"/>
      <p:bldP spid="8" grpId="0"/>
      <p:bldP spid="9" grpId="0"/>
      <p:bldP spid="10" grpId="1" animBg="1"/>
      <p:bldP spid="10" grpId="2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48680"/>
            <a:ext cx="5040560" cy="458644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ovéPole 1"/>
          <p:cNvSpPr txBox="1"/>
          <p:nvPr/>
        </p:nvSpPr>
        <p:spPr>
          <a:xfrm>
            <a:off x="1896531" y="3284984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 smtClean="0">
                <a:solidFill>
                  <a:srgbClr val="FF0000"/>
                </a:solidFill>
              </a:rPr>
              <a:t>2</a:t>
            </a:r>
            <a:endParaRPr lang="cs-CZ" sz="6600" b="1" dirty="0">
              <a:solidFill>
                <a:srgbClr val="FF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95536" y="5135126"/>
            <a:ext cx="82089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Součet tří čísel ve třetím řádku má být 15. Neznám jediné číslo. Součet dvou známých čísel je 11. Abych dostal součet 15, musím přičíst číslo 4.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355976" y="3299704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6" name="Nadpis 1"/>
          <p:cNvSpPr>
            <a:spLocks noGrp="1"/>
          </p:cNvSpPr>
          <p:nvPr>
            <p:ph type="ctrTitle"/>
          </p:nvPr>
        </p:nvSpPr>
        <p:spPr>
          <a:xfrm>
            <a:off x="-1" y="0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5.2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152399" y="152400"/>
            <a:ext cx="1043609" cy="2606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800" smtClean="0">
                <a:solidFill>
                  <a:schemeClr val="bg1"/>
                </a:solidFill>
              </a:rPr>
              <a:t>PPříklad 8.1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8" name="Šipka doprava 7"/>
          <p:cNvSpPr/>
          <p:nvPr/>
        </p:nvSpPr>
        <p:spPr>
          <a:xfrm>
            <a:off x="674203" y="3717032"/>
            <a:ext cx="873461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099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48680"/>
            <a:ext cx="5040560" cy="458644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ovéPole 1"/>
          <p:cNvSpPr txBox="1"/>
          <p:nvPr/>
        </p:nvSpPr>
        <p:spPr>
          <a:xfrm>
            <a:off x="1896531" y="3284984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 smtClean="0">
                <a:solidFill>
                  <a:srgbClr val="FF0000"/>
                </a:solidFill>
              </a:rPr>
              <a:t>2</a:t>
            </a:r>
            <a:endParaRPr lang="cs-CZ" sz="6600" b="1" dirty="0">
              <a:solidFill>
                <a:srgbClr val="FF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95536" y="5135126"/>
            <a:ext cx="82089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Součet tří čísel v uhlopříčce má být 15. Neznám jediné číslo. Součet dvou známých čísel je 10. Abych dostal součet 15, musím přičíst číslo 5.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355976" y="3299704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3184025" y="2191708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 smtClean="0">
                <a:solidFill>
                  <a:srgbClr val="FF0000"/>
                </a:solidFill>
              </a:rPr>
              <a:t>5</a:t>
            </a:r>
            <a:endParaRPr lang="cs-CZ" sz="6600" b="1" dirty="0">
              <a:solidFill>
                <a:srgbClr val="FF0000"/>
              </a:solidFill>
            </a:endParaRPr>
          </a:p>
        </p:txBody>
      </p:sp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-1" y="0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5.3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8" name="Šipka dolů 7"/>
          <p:cNvSpPr/>
          <p:nvPr/>
        </p:nvSpPr>
        <p:spPr>
          <a:xfrm rot="19104761">
            <a:off x="1043608" y="44623"/>
            <a:ext cx="432048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 dolů 8"/>
          <p:cNvSpPr/>
          <p:nvPr/>
        </p:nvSpPr>
        <p:spPr>
          <a:xfrm rot="8258866">
            <a:off x="6084168" y="4805528"/>
            <a:ext cx="432048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6444208" y="2636912"/>
            <a:ext cx="1310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hlinkClick r:id="rId5" action="ppaction://hlinksldjump"/>
              </a:rPr>
              <a:t>druhý řádek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6438840" y="2980493"/>
            <a:ext cx="1504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hlinkClick r:id="rId6" action="ppaction://hlinksldjump"/>
              </a:rPr>
              <a:t>druhý sloupec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6948264" y="32849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4920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 animBg="1"/>
      <p:bldP spid="9" grpId="0" animBg="1"/>
      <p:bldP spid="9" grpId="1" animBg="1"/>
      <p:bldP spid="10" grpId="0"/>
      <p:bldP spid="11" grpId="0"/>
      <p:bldP spid="11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48680"/>
            <a:ext cx="5040560" cy="458644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ovéPole 1"/>
          <p:cNvSpPr txBox="1"/>
          <p:nvPr/>
        </p:nvSpPr>
        <p:spPr>
          <a:xfrm>
            <a:off x="1896531" y="3284984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 smtClean="0">
                <a:solidFill>
                  <a:srgbClr val="FF0000"/>
                </a:solidFill>
              </a:rPr>
              <a:t>2</a:t>
            </a:r>
            <a:endParaRPr lang="cs-CZ" sz="6600" b="1" dirty="0">
              <a:solidFill>
                <a:srgbClr val="FF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95536" y="5135126"/>
            <a:ext cx="82089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Součet tří čísel v druhém řádku má být 15. Neznám jediné číslo. Součet dvou známých čísel je 12. Abych dostal součet 15, musím přičíst číslo 3.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355976" y="3299704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3184025" y="2191708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 smtClean="0">
                <a:solidFill>
                  <a:srgbClr val="FF0000"/>
                </a:solidFill>
              </a:rPr>
              <a:t>5</a:t>
            </a:r>
            <a:endParaRPr lang="cs-CZ" sz="6600" b="1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355976" y="2204481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8" name="Nadpis 1"/>
          <p:cNvSpPr>
            <a:spLocks noGrp="1"/>
          </p:cNvSpPr>
          <p:nvPr>
            <p:ph type="ctrTitle"/>
          </p:nvPr>
        </p:nvSpPr>
        <p:spPr>
          <a:xfrm>
            <a:off x="-1" y="0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5.4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9" name="Šipka doprava 8"/>
          <p:cNvSpPr/>
          <p:nvPr/>
        </p:nvSpPr>
        <p:spPr>
          <a:xfrm>
            <a:off x="611560" y="2492896"/>
            <a:ext cx="93610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33101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ovéPole 9"/>
          <p:cNvSpPr txBox="1"/>
          <p:nvPr/>
        </p:nvSpPr>
        <p:spPr>
          <a:xfrm>
            <a:off x="179512" y="501841"/>
            <a:ext cx="30243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Příklad 2</a:t>
            </a:r>
            <a:endParaRPr lang="cs-CZ" sz="4000" dirty="0"/>
          </a:p>
        </p:txBody>
      </p:sp>
      <p:sp>
        <p:nvSpPr>
          <p:cNvPr id="11" name="Obdélník 10"/>
          <p:cNvSpPr/>
          <p:nvPr/>
        </p:nvSpPr>
        <p:spPr>
          <a:xfrm>
            <a:off x="215516" y="1988840"/>
            <a:ext cx="8712968" cy="3708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lphaLcParenR"/>
            </a:pPr>
            <a:r>
              <a:rPr lang="cs-CZ" sz="2800" dirty="0"/>
              <a:t>Doplň poslední člen číselné řady: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3500" dirty="0" smtClean="0"/>
              <a:t>2</a:t>
            </a:r>
            <a:r>
              <a:rPr lang="cs-CZ" sz="3500" dirty="0"/>
              <a:t>, 5, 14, 41, 122, ? </a:t>
            </a:r>
            <a:endParaRPr lang="cs-CZ" sz="3500" dirty="0" smtClean="0"/>
          </a:p>
          <a:p>
            <a:pPr marL="342900" lvl="0" indent="-342900">
              <a:buFont typeface="+mj-lt"/>
              <a:buAutoNum type="alphaLcParenR"/>
            </a:pPr>
            <a:r>
              <a:rPr lang="cs-CZ" sz="2800" dirty="0" smtClean="0"/>
              <a:t>Doplňte </a:t>
            </a:r>
            <a:r>
              <a:rPr lang="cs-CZ" sz="2800" dirty="0"/>
              <a:t>dva následující členy číselné řady: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3500" dirty="0" smtClean="0"/>
              <a:t>1</a:t>
            </a:r>
            <a:r>
              <a:rPr lang="cs-CZ" sz="3500" dirty="0"/>
              <a:t>, 4, 2, 8, 6, 24, 22, ?, </a:t>
            </a:r>
            <a:r>
              <a:rPr lang="cs-CZ" sz="3500" dirty="0" smtClean="0"/>
              <a:t>?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2800" dirty="0" smtClean="0"/>
              <a:t>Doplň </a:t>
            </a:r>
            <a:r>
              <a:rPr lang="cs-CZ" sz="2800" dirty="0"/>
              <a:t>chybějící dvě čísla, která logicky patří do této číselné řady: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3500" dirty="0" smtClean="0"/>
              <a:t>1</a:t>
            </a:r>
            <a:r>
              <a:rPr lang="cs-CZ" sz="3500" dirty="0"/>
              <a:t>, 3, 6, 8, 16, 18, 36, ?, ? ,78</a:t>
            </a:r>
          </a:p>
          <a:p>
            <a:pPr marL="342900" lvl="0" indent="-342900">
              <a:buFont typeface="+mj-lt"/>
              <a:buAutoNum type="alphaLcParenR"/>
            </a:pP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ctrTitle"/>
          </p:nvPr>
        </p:nvSpPr>
        <p:spPr>
          <a:xfrm>
            <a:off x="-1" y="0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2</a:t>
            </a:r>
            <a:r>
              <a:rPr lang="cs-CZ" sz="800" baseline="0" dirty="0" smtClean="0">
                <a:solidFill>
                  <a:schemeClr val="bg1"/>
                </a:solidFill>
              </a:rPr>
              <a:t> - zadání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4211960" y="2420888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365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4917250" y="3378257"/>
            <a:ext cx="2175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88, 86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941518" y="4767674"/>
            <a:ext cx="2175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>
                <a:solidFill>
                  <a:srgbClr val="FF0000"/>
                </a:solidFill>
              </a:rPr>
              <a:t>3</a:t>
            </a:r>
            <a:r>
              <a:rPr lang="cs-CZ" sz="3600" dirty="0" smtClean="0">
                <a:solidFill>
                  <a:srgbClr val="FF0000"/>
                </a:solidFill>
              </a:rPr>
              <a:t>8, 76</a:t>
            </a:r>
            <a:endParaRPr lang="cs-CZ" sz="36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7168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  <p:sndAc>
          <p:stSnd>
            <p:snd r:embed="rId4" name="camera.wav"/>
          </p:stSnd>
        </p:sndAc>
      </p:transition>
    </mc:Choice>
    <mc:Fallback>
      <p:transition spd="slow">
        <p:fade/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48680"/>
            <a:ext cx="5040560" cy="458644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ovéPole 1"/>
          <p:cNvSpPr txBox="1"/>
          <p:nvPr/>
        </p:nvSpPr>
        <p:spPr>
          <a:xfrm>
            <a:off x="1896531" y="3284984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 smtClean="0">
                <a:solidFill>
                  <a:srgbClr val="FF0000"/>
                </a:solidFill>
              </a:rPr>
              <a:t>2</a:t>
            </a:r>
            <a:endParaRPr lang="cs-CZ" sz="6600" b="1" dirty="0">
              <a:solidFill>
                <a:srgbClr val="FF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95536" y="5135126"/>
            <a:ext cx="82089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Součet tří čísel v druhém sloupci má být 15. Neznám jediné číslo. Součet dvou známých čísel je 14. Abych dostal součet 15, musím přičíst číslo 1.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355976" y="3299704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3184025" y="2191708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 smtClean="0">
                <a:solidFill>
                  <a:srgbClr val="FF0000"/>
                </a:solidFill>
              </a:rPr>
              <a:t>5</a:t>
            </a:r>
            <a:endParaRPr lang="cs-CZ" sz="6600" b="1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3184025" y="917496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Nadpis 1"/>
          <p:cNvSpPr>
            <a:spLocks noGrp="1"/>
          </p:cNvSpPr>
          <p:nvPr>
            <p:ph type="ctrTitle"/>
          </p:nvPr>
        </p:nvSpPr>
        <p:spPr>
          <a:xfrm>
            <a:off x="-1" y="0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5.4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10" name="Šipka dolů 9"/>
          <p:cNvSpPr/>
          <p:nvPr/>
        </p:nvSpPr>
        <p:spPr>
          <a:xfrm>
            <a:off x="3184025" y="188640"/>
            <a:ext cx="64807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4790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59" y="332656"/>
            <a:ext cx="3096344" cy="273630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ovéPole 1"/>
          <p:cNvSpPr txBox="1"/>
          <p:nvPr/>
        </p:nvSpPr>
        <p:spPr>
          <a:xfrm>
            <a:off x="683568" y="1723977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 smtClean="0">
                <a:solidFill>
                  <a:srgbClr val="FF0000"/>
                </a:solidFill>
              </a:rPr>
              <a:t>2</a:t>
            </a:r>
            <a:endParaRPr lang="cs-CZ" sz="6600" b="1" dirty="0">
              <a:solidFill>
                <a:srgbClr val="FF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51520" y="3113471"/>
            <a:ext cx="42484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Součet tří čísel ve druhém sloupci má být 15. Neznám jediné číslo. Součet dvou známých čísel je 14. Abych dostal součet 15, musím přičíst číslo 1.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2051720" y="1723977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403648" y="1083712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 smtClean="0">
                <a:solidFill>
                  <a:srgbClr val="FF0000"/>
                </a:solidFill>
              </a:rPr>
              <a:t>5</a:t>
            </a:r>
            <a:endParaRPr lang="cs-CZ" sz="6600" b="1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2123728" y="1096868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>
                <a:solidFill>
                  <a:srgbClr val="FF0000"/>
                </a:solidFill>
              </a:rPr>
              <a:t>3</a:t>
            </a:r>
          </a:p>
        </p:txBody>
      </p:sp>
      <p:pic>
        <p:nvPicPr>
          <p:cNvPr id="8" name="Obrázek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35114"/>
            <a:ext cx="3096344" cy="273630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ovéPole 8"/>
          <p:cNvSpPr txBox="1"/>
          <p:nvPr/>
        </p:nvSpPr>
        <p:spPr>
          <a:xfrm>
            <a:off x="5123233" y="1826435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 smtClean="0">
                <a:solidFill>
                  <a:srgbClr val="FF0000"/>
                </a:solidFill>
              </a:rPr>
              <a:t>2</a:t>
            </a:r>
            <a:endParaRPr lang="cs-CZ" sz="6600" b="1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6491385" y="1826435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6563393" y="1152040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4652392" y="3127608"/>
            <a:ext cx="42484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Součet tří čísel ve třetím sloupci má být 15. Neznám jediné číslo. Součet dvou známých čísel je 7. Abych dostal součet 15, musím přičíst číslo 8.</a:t>
            </a:r>
            <a:endParaRPr lang="cs-CZ" sz="28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6556612" y="477645"/>
            <a:ext cx="6539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 smtClean="0">
                <a:solidFill>
                  <a:srgbClr val="FF0000"/>
                </a:solidFill>
              </a:rPr>
              <a:t>8</a:t>
            </a:r>
            <a:endParaRPr lang="cs-CZ" sz="6600" b="1" dirty="0">
              <a:solidFill>
                <a:srgbClr val="FF000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1371480" y="341181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 smtClean="0">
                <a:solidFill>
                  <a:srgbClr val="FF0000"/>
                </a:solidFill>
              </a:rPr>
              <a:t>1</a:t>
            </a:r>
            <a:endParaRPr lang="cs-CZ" sz="6600" b="1" dirty="0">
              <a:solidFill>
                <a:srgbClr val="FF0000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5868144" y="1168876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 smtClean="0">
                <a:solidFill>
                  <a:srgbClr val="FF0000"/>
                </a:solidFill>
              </a:rPr>
              <a:t>5</a:t>
            </a:r>
            <a:endParaRPr lang="cs-CZ" sz="6600" b="1" dirty="0">
              <a:solidFill>
                <a:srgbClr val="FF0000"/>
              </a:solidFill>
            </a:endParaRPr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-1" y="0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5.5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5837277" y="477645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 smtClean="0">
                <a:solidFill>
                  <a:srgbClr val="FF0000"/>
                </a:solidFill>
              </a:rPr>
              <a:t>1</a:t>
            </a:r>
            <a:endParaRPr lang="cs-CZ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997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819" y="563400"/>
            <a:ext cx="6696744" cy="58326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ovéPole 1"/>
          <p:cNvSpPr txBox="1"/>
          <p:nvPr/>
        </p:nvSpPr>
        <p:spPr>
          <a:xfrm>
            <a:off x="2195736" y="4221088"/>
            <a:ext cx="8610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 smtClean="0">
                <a:solidFill>
                  <a:srgbClr val="FF0000"/>
                </a:solidFill>
              </a:rPr>
              <a:t>2</a:t>
            </a:r>
            <a:endParaRPr lang="cs-CZ" sz="6600" b="1" dirty="0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340334" y="4221088"/>
            <a:ext cx="8610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3888282" y="2636912"/>
            <a:ext cx="8610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 smtClean="0">
                <a:solidFill>
                  <a:srgbClr val="FF0000"/>
                </a:solidFill>
              </a:rPr>
              <a:t>5</a:t>
            </a:r>
            <a:endParaRPr lang="cs-CZ" sz="6600" b="1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340334" y="2636912"/>
            <a:ext cx="8610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3923928" y="1268760"/>
            <a:ext cx="8610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 smtClean="0">
                <a:solidFill>
                  <a:srgbClr val="FF0000"/>
                </a:solidFill>
              </a:rPr>
              <a:t>1</a:t>
            </a:r>
            <a:endParaRPr lang="cs-CZ" sz="6600" b="1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364088" y="1268760"/>
            <a:ext cx="8610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0" name="Nadpis 1"/>
          <p:cNvSpPr>
            <a:spLocks noGrp="1"/>
          </p:cNvSpPr>
          <p:nvPr>
            <p:ph type="ctrTitle"/>
          </p:nvPr>
        </p:nvSpPr>
        <p:spPr>
          <a:xfrm>
            <a:off x="-1" y="0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5.6 - řešení</a:t>
            </a:r>
            <a:endParaRPr lang="cs-CZ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060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620688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6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467544" y="1772816"/>
            <a:ext cx="77768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/>
              <a:t>Kuličky v každé ze čtyř šedivých mističek mají stejnou hmotnost, a to 9 kg. Urči, jakou hmotnost má malá, střední a velká kulička.</a:t>
            </a:r>
          </a:p>
        </p:txBody>
      </p:sp>
      <p:sp>
        <p:nvSpPr>
          <p:cNvPr id="4" name="Nadpis 1"/>
          <p:cNvSpPr>
            <a:spLocks noGrp="1"/>
          </p:cNvSpPr>
          <p:nvPr>
            <p:ph type="ctrTitle"/>
          </p:nvPr>
        </p:nvSpPr>
        <p:spPr>
          <a:xfrm>
            <a:off x="-1" y="0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6</a:t>
            </a:r>
            <a:endParaRPr lang="cs-CZ" sz="800" dirty="0">
              <a:solidFill>
                <a:schemeClr val="bg1"/>
              </a:solidFill>
            </a:endParaRPr>
          </a:p>
        </p:txBody>
      </p:sp>
      <p:pic>
        <p:nvPicPr>
          <p:cNvPr id="5" name="Obrázek 4" descr="mat3-10.gif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324" y="3786718"/>
            <a:ext cx="7407304" cy="18722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68792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  <p:sndAc>
          <p:stSnd>
            <p:snd r:embed="rId3" name="camera.wav"/>
          </p:stSnd>
        </p:sndAc>
      </p:transition>
    </mc:Choice>
    <mc:Fallback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mat3-10.gif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137" t="4090" r="468" b="1388"/>
          <a:stretch/>
        </p:blipFill>
        <p:spPr bwMode="auto">
          <a:xfrm>
            <a:off x="1259632" y="836712"/>
            <a:ext cx="3066757" cy="292675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ovéPole 4"/>
          <p:cNvSpPr txBox="1"/>
          <p:nvPr/>
        </p:nvSpPr>
        <p:spPr>
          <a:xfrm>
            <a:off x="5116606" y="866359"/>
            <a:ext cx="25939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i="1" dirty="0" smtClean="0"/>
              <a:t>celkem 9 kg</a:t>
            </a:r>
            <a:endParaRPr lang="cs-CZ" sz="40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096456" y="1567624"/>
            <a:ext cx="30188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i="1" dirty="0" smtClean="0"/>
              <a:t>3 stejné koule</a:t>
            </a:r>
            <a:endParaRPr lang="cs-CZ" sz="40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4620043" y="2452797"/>
            <a:ext cx="411414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Kolik kg váží jedna</a:t>
            </a:r>
          </a:p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koule?</a:t>
            </a:r>
            <a:endParaRPr lang="cs-CZ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1332514" y="4077072"/>
            <a:ext cx="29209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7200" i="1" dirty="0" smtClean="0"/>
              <a:t>9 :3 = 3</a:t>
            </a:r>
            <a:endParaRPr lang="cs-CZ" sz="7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1115616" y="5275482"/>
            <a:ext cx="47748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Jedna koule váží 3 kg.</a:t>
            </a:r>
            <a:endParaRPr lang="cs-CZ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9512" y="6597352"/>
            <a:ext cx="432048" cy="207883"/>
          </a:xfrm>
        </p:spPr>
        <p:txBody>
          <a:bodyPr>
            <a:normAutofit fontScale="90000"/>
          </a:bodyPr>
          <a:lstStyle/>
          <a:p>
            <a:r>
              <a:rPr lang="cs-CZ" sz="8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6.1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1791843" y="2060848"/>
            <a:ext cx="10011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200" i="1" dirty="0">
                <a:solidFill>
                  <a:srgbClr val="FFFF00"/>
                </a:solidFill>
              </a:rPr>
              <a:t>3</a:t>
            </a:r>
            <a:endParaRPr lang="cs-CZ" sz="7200" dirty="0">
              <a:solidFill>
                <a:srgbClr val="FFFF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059116" y="1766422"/>
            <a:ext cx="10011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200" i="1" dirty="0">
                <a:solidFill>
                  <a:srgbClr val="FFFF00"/>
                </a:solidFill>
              </a:rPr>
              <a:t>3</a:t>
            </a:r>
            <a:endParaRPr lang="cs-CZ" sz="7200" dirty="0">
              <a:solidFill>
                <a:srgbClr val="FFFF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2288198" y="1009453"/>
            <a:ext cx="10011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200" i="1" dirty="0">
                <a:solidFill>
                  <a:srgbClr val="FFFF00"/>
                </a:solidFill>
              </a:rPr>
              <a:t>3</a:t>
            </a:r>
            <a:endParaRPr lang="cs-CZ" sz="7200" dirty="0">
              <a:solidFill>
                <a:srgbClr val="FFFF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6637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4437381" y="883294"/>
            <a:ext cx="25939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i="1" dirty="0" smtClean="0"/>
              <a:t>celkem 9 kg</a:t>
            </a:r>
            <a:endParaRPr lang="cs-CZ" sz="40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4437381" y="1567624"/>
            <a:ext cx="39524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i="1" dirty="0" smtClean="0"/>
              <a:t>velká koule ... 3 kg</a:t>
            </a:r>
            <a:endParaRPr lang="cs-CZ" sz="40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4620043" y="2452797"/>
            <a:ext cx="411414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Kolik kg váží jedna</a:t>
            </a:r>
          </a:p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střední koule?</a:t>
            </a:r>
            <a:endParaRPr lang="cs-CZ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4727075" y="3837790"/>
            <a:ext cx="33730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7200" i="1" dirty="0" smtClean="0"/>
              <a:t>9 - 3 = 6 </a:t>
            </a:r>
            <a:endParaRPr lang="cs-CZ" sz="7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185464" y="3776236"/>
            <a:ext cx="396980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Tři střední koule </a:t>
            </a:r>
          </a:p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váží celkem ?? kg.</a:t>
            </a:r>
            <a:endParaRPr lang="cs-CZ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" name="Obrázek 9" descr="mat3-10.gif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r="50000"/>
          <a:stretch/>
        </p:blipFill>
        <p:spPr bwMode="auto">
          <a:xfrm>
            <a:off x="127377" y="0"/>
            <a:ext cx="4085977" cy="385984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ovéPole 10"/>
          <p:cNvSpPr txBox="1"/>
          <p:nvPr/>
        </p:nvSpPr>
        <p:spPr>
          <a:xfrm>
            <a:off x="4685257" y="5260985"/>
            <a:ext cx="33377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7200" i="1" dirty="0"/>
              <a:t>6</a:t>
            </a:r>
            <a:r>
              <a:rPr lang="cs-CZ" sz="7200" i="1" dirty="0" smtClean="0"/>
              <a:t> : 3 = 2 </a:t>
            </a:r>
            <a:endParaRPr lang="cs-CZ" sz="72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22673" y="5254237"/>
            <a:ext cx="439261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Jedna střední koule </a:t>
            </a:r>
          </a:p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váží ?? kg.</a:t>
            </a:r>
            <a:endParaRPr lang="cs-CZ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187736" y="3778508"/>
            <a:ext cx="3985835" cy="132343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Tři střední koule </a:t>
            </a:r>
          </a:p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váží celkem </a:t>
            </a:r>
            <a:r>
              <a:rPr lang="cs-CZ" sz="4000" b="1" i="1" dirty="0" smtClean="0">
                <a:solidFill>
                  <a:srgbClr val="FF0000"/>
                </a:solidFill>
              </a:rPr>
              <a:t>6</a:t>
            </a:r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  kg.</a:t>
            </a:r>
            <a:endParaRPr lang="cs-CZ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311297" y="5242861"/>
            <a:ext cx="4392613" cy="132343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Jedna střední koule </a:t>
            </a:r>
          </a:p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váží </a:t>
            </a:r>
            <a:r>
              <a:rPr lang="cs-CZ" sz="4000" b="1" i="1" dirty="0" smtClean="0">
                <a:solidFill>
                  <a:srgbClr val="FF0000"/>
                </a:solidFill>
              </a:rPr>
              <a:t>2</a:t>
            </a:r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 kg.</a:t>
            </a:r>
            <a:endParaRPr lang="cs-CZ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1669781" y="1802236"/>
            <a:ext cx="10011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200" i="1" dirty="0">
                <a:solidFill>
                  <a:srgbClr val="FFFF00"/>
                </a:solidFill>
              </a:rPr>
              <a:t>3</a:t>
            </a:r>
            <a:endParaRPr lang="cs-CZ" sz="7200" dirty="0">
              <a:solidFill>
                <a:srgbClr val="FFFF0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7377" y="6652822"/>
            <a:ext cx="645840" cy="171450"/>
          </a:xfrm>
        </p:spPr>
        <p:txBody>
          <a:bodyPr>
            <a:normAutofit fontScale="90000"/>
          </a:bodyPr>
          <a:lstStyle/>
          <a:p>
            <a:r>
              <a:rPr lang="cs-CZ" sz="8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6.2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1752571" y="704088"/>
            <a:ext cx="659189" cy="863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i="1" dirty="0">
                <a:solidFill>
                  <a:srgbClr val="FFFF00"/>
                </a:solidFill>
              </a:rPr>
              <a:t>2</a:t>
            </a:r>
            <a:endParaRPr lang="cs-CZ" sz="5000" dirty="0">
              <a:solidFill>
                <a:srgbClr val="FFFF0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2382615" y="997257"/>
            <a:ext cx="659189" cy="863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i="1" dirty="0">
                <a:solidFill>
                  <a:srgbClr val="FFFF00"/>
                </a:solidFill>
              </a:rPr>
              <a:t>2</a:t>
            </a:r>
            <a:endParaRPr lang="cs-CZ" sz="5000" dirty="0">
              <a:solidFill>
                <a:srgbClr val="FFFF00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2701377" y="387147"/>
            <a:ext cx="659189" cy="863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i="1" dirty="0">
                <a:solidFill>
                  <a:srgbClr val="FFFF00"/>
                </a:solidFill>
              </a:rPr>
              <a:t>2</a:t>
            </a:r>
            <a:endParaRPr lang="cs-CZ" sz="5000" dirty="0">
              <a:solidFill>
                <a:srgbClr val="FFFF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3756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 animBg="1"/>
      <p:bldP spid="16" grpId="0" animBg="1"/>
      <p:bldP spid="17" grpId="0"/>
      <p:bldP spid="14" grpId="0"/>
      <p:bldP spid="15" grpId="0"/>
      <p:bldP spid="1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ovéPole 11"/>
          <p:cNvSpPr txBox="1"/>
          <p:nvPr/>
        </p:nvSpPr>
        <p:spPr>
          <a:xfrm>
            <a:off x="133347" y="4974098"/>
            <a:ext cx="3997889" cy="132343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Jedna malá koule </a:t>
            </a:r>
          </a:p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váží ?? kg.</a:t>
            </a:r>
            <a:endParaRPr lang="cs-CZ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150484" y="4960307"/>
            <a:ext cx="3997889" cy="132343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Jedna malá koule </a:t>
            </a:r>
          </a:p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váží  </a:t>
            </a:r>
            <a:r>
              <a:rPr lang="cs-CZ" sz="4000" b="1" i="1" dirty="0" smtClean="0">
                <a:solidFill>
                  <a:srgbClr val="FF0000"/>
                </a:solidFill>
              </a:rPr>
              <a:t>1</a:t>
            </a:r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  kg.</a:t>
            </a:r>
            <a:endParaRPr lang="cs-CZ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083133" y="874160"/>
            <a:ext cx="25939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i="1" dirty="0" smtClean="0"/>
              <a:t>celkem 9 kg</a:t>
            </a:r>
            <a:endParaRPr lang="cs-CZ" sz="40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4009462" y="1582046"/>
            <a:ext cx="46893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i="1" dirty="0" smtClean="0"/>
              <a:t>3 střední koule ... 6 kg</a:t>
            </a:r>
            <a:endParaRPr lang="cs-CZ" sz="40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4620043" y="2452797"/>
            <a:ext cx="411414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Kolik kg váží jedna</a:t>
            </a:r>
          </a:p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malá koule?</a:t>
            </a:r>
            <a:endParaRPr lang="cs-CZ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4727075" y="3837790"/>
            <a:ext cx="33730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7200" i="1" dirty="0" smtClean="0"/>
              <a:t>9 - 6 = 3 </a:t>
            </a:r>
            <a:endParaRPr lang="cs-CZ" sz="7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135769" y="3415209"/>
            <a:ext cx="396980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Tři </a:t>
            </a:r>
            <a:r>
              <a:rPr lang="cs-CZ" sz="4000" b="1" i="1" dirty="0" err="1" smtClean="0">
                <a:solidFill>
                  <a:schemeClr val="accent1">
                    <a:lumMod val="50000"/>
                  </a:schemeClr>
                </a:solidFill>
              </a:rPr>
              <a:t>malékoule</a:t>
            </a:r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váží celkem ?? kg.</a:t>
            </a:r>
            <a:endParaRPr lang="cs-CZ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685257" y="5260985"/>
            <a:ext cx="33377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7200" i="1" dirty="0" smtClean="0"/>
              <a:t>3 : 3 = 1 </a:t>
            </a:r>
            <a:endParaRPr lang="cs-CZ" sz="72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33347" y="3429000"/>
            <a:ext cx="3870419" cy="132343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Tři malé koule </a:t>
            </a:r>
          </a:p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váží celkem </a:t>
            </a:r>
            <a:r>
              <a:rPr lang="cs-CZ" sz="4000" b="1" i="1" dirty="0" smtClean="0">
                <a:solidFill>
                  <a:srgbClr val="FF0000"/>
                </a:solidFill>
              </a:rPr>
              <a:t>3</a:t>
            </a:r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  kg.</a:t>
            </a:r>
            <a:endParaRPr lang="cs-CZ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4" name="Obrázek 13" descr="mat3-10.gif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412"/>
          <a:stretch/>
        </p:blipFill>
        <p:spPr bwMode="auto">
          <a:xfrm>
            <a:off x="557849" y="433290"/>
            <a:ext cx="3225033" cy="297655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Obdélník 1"/>
          <p:cNvSpPr/>
          <p:nvPr/>
        </p:nvSpPr>
        <p:spPr>
          <a:xfrm>
            <a:off x="1814087" y="1519107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b="1" i="1" dirty="0">
                <a:solidFill>
                  <a:srgbClr val="FFFF00"/>
                </a:solidFill>
              </a:rPr>
              <a:t>2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2518979" y="1515449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b="1" i="1" dirty="0">
                <a:solidFill>
                  <a:srgbClr val="FFFF00"/>
                </a:solidFill>
              </a:rPr>
              <a:t>2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2783496" y="1997545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b="1" i="1" dirty="0">
                <a:solidFill>
                  <a:srgbClr val="FFFF00"/>
                </a:solidFill>
              </a:rPr>
              <a:t>2</a:t>
            </a:r>
            <a:endParaRPr lang="cs-CZ" sz="3200" b="1" dirty="0">
              <a:solidFill>
                <a:srgbClr val="FFFF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8085517" y="6858000"/>
            <a:ext cx="1043886" cy="95148"/>
          </a:xfrm>
        </p:spPr>
        <p:txBody>
          <a:bodyPr>
            <a:noAutofit/>
          </a:bodyPr>
          <a:lstStyle/>
          <a:p>
            <a:r>
              <a:rPr lang="cs-CZ" sz="100" dirty="0" smtClean="0">
                <a:solidFill>
                  <a:srgbClr val="FF0000"/>
                </a:solidFill>
              </a:rPr>
              <a:t>Příklad 6.3</a:t>
            </a:r>
            <a:endParaRPr lang="cs-CZ" sz="1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1071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1" animBg="1"/>
      <p:bldP spid="5" grpId="0"/>
      <p:bldP spid="6" grpId="0"/>
      <p:bldP spid="7" grpId="0"/>
      <p:bldP spid="8" grpId="0"/>
      <p:bldP spid="9" grpId="0"/>
      <p:bldP spid="11" grpId="0"/>
      <p:bldP spid="13" grpId="0" animBg="1"/>
      <p:bldP spid="2" grpId="0"/>
      <p:bldP spid="15" grpId="0"/>
      <p:bldP spid="1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1907704" y="1268760"/>
            <a:ext cx="4922373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Malá koule váží 1 kg</a:t>
            </a:r>
          </a:p>
          <a:p>
            <a:endParaRPr lang="cs-CZ" sz="4000" b="1" i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Střední koule váží 2 kg</a:t>
            </a:r>
          </a:p>
          <a:p>
            <a:endParaRPr lang="cs-CZ" sz="4000" b="1" i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Velká koule váží 3 kg</a:t>
            </a:r>
            <a:endParaRPr lang="cs-CZ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6669360"/>
            <a:ext cx="1187624" cy="207883"/>
          </a:xfrm>
        </p:spPr>
        <p:txBody>
          <a:bodyPr>
            <a:normAutofit fontScale="90000"/>
          </a:bodyPr>
          <a:lstStyle/>
          <a:p>
            <a:r>
              <a:rPr lang="cs-CZ" sz="8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6.4</a:t>
            </a:r>
            <a:r>
              <a:rPr lang="cs-CZ" sz="800" kern="1200" baseline="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 - řešení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4465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620688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</a:t>
            </a:r>
            <a:r>
              <a:rPr lang="cs-CZ" sz="4000" b="1" dirty="0" smtClean="0"/>
              <a:t>7</a:t>
            </a:r>
            <a:endParaRPr lang="cs-CZ" sz="4000" dirty="0"/>
          </a:p>
        </p:txBody>
      </p:sp>
      <p:pic>
        <p:nvPicPr>
          <p:cNvPr id="3" name="Obrázek 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789040"/>
            <a:ext cx="3456384" cy="272501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Obdélník 3"/>
          <p:cNvSpPr/>
          <p:nvPr/>
        </p:nvSpPr>
        <p:spPr>
          <a:xfrm>
            <a:off x="557808" y="1343949"/>
            <a:ext cx="79026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/>
              <a:t>Na obrázku má každý symbol určitou číselnou hodnotu. Pod sloupcem nebo na konci řádku je uveden součet těchto hodnot. Které číslo doplníte </a:t>
            </a:r>
            <a:r>
              <a:rPr lang="cs-CZ" sz="3200"/>
              <a:t>místo </a:t>
            </a:r>
            <a:r>
              <a:rPr lang="cs-CZ" sz="3200" smtClean="0"/>
              <a:t>otazníků?</a:t>
            </a:r>
            <a:r>
              <a:rPr lang="cs-CZ" sz="3200" dirty="0"/>
              <a:t/>
            </a:r>
            <a:br>
              <a:rPr lang="cs-CZ" sz="3200" dirty="0"/>
            </a:br>
            <a:endParaRPr lang="cs-CZ" sz="3200" dirty="0"/>
          </a:p>
        </p:txBody>
      </p:sp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 flipV="1">
            <a:off x="0" y="6514058"/>
            <a:ext cx="1437928" cy="298044"/>
          </a:xfrm>
        </p:spPr>
        <p:txBody>
          <a:bodyPr/>
          <a:lstStyle/>
          <a:p>
            <a:r>
              <a:rPr lang="cs-CZ" sz="8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4737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  <p:sndAc>
          <p:stSnd>
            <p:snd r:embed="rId3" name="camera.wav"/>
          </p:stSnd>
        </p:sndAc>
      </p:transition>
    </mc:Choice>
    <mc:Fallback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620688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7</a:t>
            </a:r>
            <a:endParaRPr lang="cs-CZ" sz="4000" dirty="0"/>
          </a:p>
        </p:txBody>
      </p:sp>
      <p:pic>
        <p:nvPicPr>
          <p:cNvPr id="3" name="Obrázek 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577" y="601878"/>
            <a:ext cx="5011831" cy="448330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ovéPole 4"/>
          <p:cNvSpPr txBox="1"/>
          <p:nvPr/>
        </p:nvSpPr>
        <p:spPr>
          <a:xfrm>
            <a:off x="287524" y="5229200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Tři hvězdy .... součet 21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251779" y="5898727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Jedna hvězda .... 21 : 3 = 7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3263393" y="2577098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4572000" y="2610146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940152" y="2619667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88096" y="6612111"/>
            <a:ext cx="758895" cy="245889"/>
          </a:xfrm>
        </p:spPr>
        <p:txBody>
          <a:bodyPr/>
          <a:lstStyle/>
          <a:p>
            <a:r>
              <a:rPr lang="cs-CZ" sz="8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7.1</a:t>
            </a:r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4389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ovéPole 9"/>
          <p:cNvSpPr txBox="1"/>
          <p:nvPr/>
        </p:nvSpPr>
        <p:spPr>
          <a:xfrm>
            <a:off x="179512" y="524907"/>
            <a:ext cx="30243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Příklad 2a</a:t>
            </a:r>
            <a:endParaRPr lang="cs-CZ" sz="4000" dirty="0"/>
          </a:p>
        </p:txBody>
      </p:sp>
      <p:sp>
        <p:nvSpPr>
          <p:cNvPr id="11" name="Obdélník 10"/>
          <p:cNvSpPr/>
          <p:nvPr/>
        </p:nvSpPr>
        <p:spPr>
          <a:xfrm>
            <a:off x="213761" y="2060848"/>
            <a:ext cx="8712968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lphaLcParenR"/>
            </a:pPr>
            <a:r>
              <a:rPr lang="cs-CZ" sz="3500" dirty="0" smtClean="0"/>
              <a:t>3,10,17,24,?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3500" dirty="0" smtClean="0"/>
              <a:t>17,8</a:t>
            </a:r>
            <a:r>
              <a:rPr lang="cs-CZ" sz="3500" dirty="0"/>
              <a:t>,−1,−10</a:t>
            </a:r>
            <a:r>
              <a:rPr lang="cs-CZ" sz="3500" dirty="0" smtClean="0"/>
              <a:t>,?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3500" dirty="0" smtClean="0"/>
              <a:t>2,4,7,9,12,?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3500" dirty="0" smtClean="0"/>
              <a:t>5,6,8,11,15,20,?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3500" dirty="0"/>
              <a:t>1,2,6,12,36,72</a:t>
            </a:r>
            <a:r>
              <a:rPr lang="cs-CZ" sz="3500" dirty="0" smtClean="0"/>
              <a:t>,?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3500" dirty="0"/>
              <a:t>3,12,14,56,58,174</a:t>
            </a:r>
            <a:r>
              <a:rPr lang="cs-CZ" sz="3500" dirty="0" smtClean="0"/>
              <a:t>,?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3500" dirty="0"/>
              <a:t>3,9,5,15,11,33,29</a:t>
            </a:r>
            <a:r>
              <a:rPr lang="cs-CZ" sz="3500" dirty="0" smtClean="0"/>
              <a:t>,?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3500" dirty="0"/>
              <a:t>2,1,4,6,8,11,16,16,32,?</a:t>
            </a:r>
          </a:p>
          <a:p>
            <a:pPr marL="342900" lvl="0" indent="-342900">
              <a:buFont typeface="+mj-lt"/>
              <a:buAutoNum type="alphaLcParenR"/>
            </a:pP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ctrTitle"/>
          </p:nvPr>
        </p:nvSpPr>
        <p:spPr>
          <a:xfrm>
            <a:off x="-1" y="0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2a</a:t>
            </a:r>
            <a:r>
              <a:rPr lang="cs-CZ" sz="800" baseline="0" dirty="0" smtClean="0">
                <a:solidFill>
                  <a:schemeClr val="bg1"/>
                </a:solidFill>
              </a:rPr>
              <a:t> - zadání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13761" y="1303244"/>
            <a:ext cx="86409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/>
              <a:t>V každé řadě chybí jedno číslo. Najdi logickou souvislost řazení čísel a chybějící číslo doplň:</a:t>
            </a:r>
          </a:p>
        </p:txBody>
      </p:sp>
    </p:spTree>
    <p:extLst>
      <p:ext uri="{BB962C8B-B14F-4D97-AF65-F5344CB8AC3E}">
        <p14:creationId xmlns:p14="http://schemas.microsoft.com/office/powerpoint/2010/main" val="1518065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  <p:sndAc>
          <p:stSnd>
            <p:snd r:embed="rId3" name="camera.wav"/>
          </p:stSnd>
        </p:sndAc>
      </p:transition>
    </mc:Choice>
    <mc:Fallback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620688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7</a:t>
            </a:r>
            <a:endParaRPr lang="cs-CZ" sz="4000" dirty="0"/>
          </a:p>
        </p:txBody>
      </p:sp>
      <p:pic>
        <p:nvPicPr>
          <p:cNvPr id="3" name="Obrázek 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577" y="601878"/>
            <a:ext cx="5011831" cy="448330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ovéPole 4"/>
          <p:cNvSpPr txBox="1"/>
          <p:nvPr/>
        </p:nvSpPr>
        <p:spPr>
          <a:xfrm>
            <a:off x="287524" y="5229200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První sloupec – dvě kola + hvězda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251779" y="5898727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Součet 17, hvězda = 7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3263393" y="2577098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4572000" y="2610146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940152" y="2619667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36612" y="6679860"/>
            <a:ext cx="861864" cy="171450"/>
          </a:xfrm>
        </p:spPr>
        <p:txBody>
          <a:bodyPr>
            <a:normAutofit fontScale="90000"/>
          </a:bodyPr>
          <a:lstStyle/>
          <a:p>
            <a:r>
              <a:rPr lang="cs-CZ" sz="8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7.2</a:t>
            </a:r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1887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620688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7</a:t>
            </a:r>
            <a:endParaRPr lang="cs-CZ" sz="4000" dirty="0"/>
          </a:p>
        </p:txBody>
      </p:sp>
      <p:pic>
        <p:nvPicPr>
          <p:cNvPr id="3" name="Obrázek 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577" y="601878"/>
            <a:ext cx="5011831" cy="448330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ovéPole 4"/>
          <p:cNvSpPr txBox="1"/>
          <p:nvPr/>
        </p:nvSpPr>
        <p:spPr>
          <a:xfrm>
            <a:off x="287524" y="5229200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Dvě kola ....... 17 – 7 = 10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251779" y="5898727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Jedno kolo....... 10 : 2 =5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3263393" y="2577098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4572000" y="2610146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940152" y="2619667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3263393" y="3933056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3279406" y="1328574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-29246" y="6585103"/>
            <a:ext cx="1365920" cy="272897"/>
          </a:xfrm>
        </p:spPr>
        <p:txBody>
          <a:bodyPr/>
          <a:lstStyle/>
          <a:p>
            <a:r>
              <a:rPr lang="cs-CZ" sz="8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7.3</a:t>
            </a:r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571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620688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</a:t>
            </a:r>
            <a:r>
              <a:rPr lang="cs-CZ" sz="4000" b="1" dirty="0" smtClean="0"/>
              <a:t>7</a:t>
            </a:r>
            <a:endParaRPr lang="cs-CZ" sz="4000" dirty="0"/>
          </a:p>
        </p:txBody>
      </p:sp>
      <p:pic>
        <p:nvPicPr>
          <p:cNvPr id="3" name="Obrázek 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577" y="601878"/>
            <a:ext cx="5011831" cy="448330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ovéPole 4"/>
          <p:cNvSpPr txBox="1"/>
          <p:nvPr/>
        </p:nvSpPr>
        <p:spPr>
          <a:xfrm>
            <a:off x="287524" y="5229200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Třetí řádek .... kolo + dvě srdce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251779" y="5898727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Jedno kolo....... 5, kolo + dvě srdce = 11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3263393" y="2577098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4572000" y="2610146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940152" y="2619667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3263393" y="3933056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3279406" y="1328574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36612" y="6542534"/>
            <a:ext cx="861864" cy="315466"/>
          </a:xfrm>
        </p:spPr>
        <p:txBody>
          <a:bodyPr/>
          <a:lstStyle/>
          <a:p>
            <a:r>
              <a:rPr lang="cs-CZ" sz="8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7.4</a:t>
            </a:r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4489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620688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7</a:t>
            </a:r>
            <a:endParaRPr lang="cs-CZ" sz="4000" dirty="0"/>
          </a:p>
        </p:txBody>
      </p:sp>
      <p:pic>
        <p:nvPicPr>
          <p:cNvPr id="3" name="Obrázek 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577" y="601878"/>
            <a:ext cx="5011831" cy="448330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ovéPole 4"/>
          <p:cNvSpPr txBox="1"/>
          <p:nvPr/>
        </p:nvSpPr>
        <p:spPr>
          <a:xfrm>
            <a:off x="287524" y="5229200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Dvě srdce .... 11 – 5 = 6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251779" y="5898727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Jedno srdce ....... 6 : 2 = 3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3263393" y="2577098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4572000" y="2610146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940152" y="2619667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4576730" y="3920998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3279406" y="1328574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5940152" y="3920998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3270398" y="3924840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107504" y="6572885"/>
            <a:ext cx="1293912" cy="272897"/>
          </a:xfrm>
        </p:spPr>
        <p:txBody>
          <a:bodyPr/>
          <a:lstStyle/>
          <a:p>
            <a:r>
              <a:rPr lang="cs-CZ" sz="8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7.5</a:t>
            </a:r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8243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620688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</a:t>
            </a:r>
            <a:r>
              <a:rPr lang="cs-CZ" sz="4000" b="1" dirty="0" smtClean="0"/>
              <a:t>7</a:t>
            </a:r>
            <a:endParaRPr lang="cs-CZ" sz="4000" dirty="0"/>
          </a:p>
        </p:txBody>
      </p:sp>
      <p:pic>
        <p:nvPicPr>
          <p:cNvPr id="3" name="Obrázek 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577" y="601878"/>
            <a:ext cx="5011831" cy="448330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ovéPole 4"/>
          <p:cNvSpPr txBox="1"/>
          <p:nvPr/>
        </p:nvSpPr>
        <p:spPr>
          <a:xfrm>
            <a:off x="254761" y="5229200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Trojúhelník+ Hvězda + srdce .... 12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400266" y="5928328"/>
            <a:ext cx="8636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Hvězda + srdce .... 10</a:t>
            </a:r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  <a:sym typeface="Wingdings" pitchFamily="2" charset="2"/>
              </a:rPr>
              <a:t> Trojúhelník ... 2</a:t>
            </a:r>
            <a:endParaRPr lang="cs-CZ" sz="4000" b="1" i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3263393" y="2577098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4572000" y="2610146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940152" y="2619667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4576730" y="3920998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3279406" y="1328574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5940152" y="3920998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3270398" y="3924840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4563869" y="1321291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33657" y="6546010"/>
            <a:ext cx="1005880" cy="272897"/>
          </a:xfrm>
        </p:spPr>
        <p:txBody>
          <a:bodyPr/>
          <a:lstStyle/>
          <a:p>
            <a:r>
              <a:rPr lang="cs-CZ" sz="8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7.6</a:t>
            </a:r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3414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620688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</a:t>
            </a:r>
            <a:r>
              <a:rPr lang="cs-CZ" sz="4000" b="1" dirty="0" smtClean="0"/>
              <a:t>7</a:t>
            </a:r>
            <a:endParaRPr lang="cs-CZ" sz="4000" dirty="0"/>
          </a:p>
        </p:txBody>
      </p:sp>
      <p:pic>
        <p:nvPicPr>
          <p:cNvPr id="3" name="Obrázek 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577" y="601878"/>
            <a:ext cx="5011831" cy="448330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ovéPole 4"/>
          <p:cNvSpPr txBox="1"/>
          <p:nvPr/>
        </p:nvSpPr>
        <p:spPr>
          <a:xfrm>
            <a:off x="245754" y="5127336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Čtverec ...... ?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245754" y="5121958"/>
            <a:ext cx="86362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chemeClr val="accent1">
                    <a:lumMod val="50000"/>
                  </a:schemeClr>
                </a:solidFill>
              </a:rPr>
              <a:t>Čtverec ...... první řádek ..... 6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3263393" y="2577098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4572000" y="2610146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940152" y="2619667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4576730" y="3920998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3279406" y="1328574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5940152" y="3920998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3270398" y="3924840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4563869" y="1321291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467544" y="5907463"/>
            <a:ext cx="86362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Hledaný součet .... 6 + 7 + 3 = 16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5907787" y="1317850"/>
            <a:ext cx="5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36612" y="6457616"/>
            <a:ext cx="861864" cy="315466"/>
          </a:xfrm>
        </p:spPr>
        <p:txBody>
          <a:bodyPr>
            <a:normAutofit fontScale="90000"/>
          </a:bodyPr>
          <a:lstStyle/>
          <a:p>
            <a:r>
              <a:rPr lang="cs-CZ" sz="8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7.7</a:t>
            </a:r>
            <a:r>
              <a:rPr lang="cs-CZ" sz="800" kern="1200" baseline="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 - řešení</a:t>
            </a:r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4528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5" grpId="0" animBg="1"/>
      <p:bldP spid="1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620688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</a:t>
            </a:r>
            <a:r>
              <a:rPr lang="cs-CZ" sz="4000" b="1" dirty="0" smtClean="0"/>
              <a:t>8</a:t>
            </a:r>
            <a:endParaRPr lang="cs-CZ" sz="4000" dirty="0"/>
          </a:p>
        </p:txBody>
      </p:sp>
      <p:sp>
        <p:nvSpPr>
          <p:cNvPr id="6" name="Obdélník 5"/>
          <p:cNvSpPr/>
          <p:nvPr/>
        </p:nvSpPr>
        <p:spPr>
          <a:xfrm>
            <a:off x="468454" y="1628800"/>
            <a:ext cx="835201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/>
              <a:t>Součtové trojúhelníky doplň tak, aby součet tmavých polí byl 12.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068960"/>
            <a:ext cx="4038600" cy="294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109530" y="6586700"/>
            <a:ext cx="717848" cy="243458"/>
          </a:xfrm>
        </p:spPr>
        <p:txBody>
          <a:bodyPr/>
          <a:lstStyle/>
          <a:p>
            <a:r>
              <a:rPr lang="cs-CZ" sz="8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0825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  <p:sndAc>
          <p:stSnd>
            <p:snd r:embed="rId3" name="camera.wav"/>
          </p:stSnd>
        </p:sndAc>
      </p:transition>
    </mc:Choice>
    <mc:Fallback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467544" y="862841"/>
            <a:ext cx="835201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/>
              <a:t>Součtové trojúhelníky</a:t>
            </a:r>
            <a:r>
              <a:rPr lang="cs-CZ" sz="3200" dirty="0"/>
              <a:t> - platí základní pravidlo: každé číslo je </a:t>
            </a:r>
            <a:r>
              <a:rPr lang="cs-CZ" sz="3200" b="1" dirty="0"/>
              <a:t>součtem</a:t>
            </a:r>
            <a:r>
              <a:rPr lang="cs-CZ" sz="3200" dirty="0"/>
              <a:t> dvou čísel, ležících nad ním. Slouží k procvičení sčítání a odčítání. </a:t>
            </a:r>
          </a:p>
        </p:txBody>
      </p:sp>
      <p:pic>
        <p:nvPicPr>
          <p:cNvPr id="7" name="Obrázek 6" descr="http://www.zs-kl.cz/vyuka/img/soutroj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588" y="2924944"/>
            <a:ext cx="4876800" cy="35623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ovéPole 2"/>
          <p:cNvSpPr txBox="1"/>
          <p:nvPr/>
        </p:nvSpPr>
        <p:spPr>
          <a:xfrm>
            <a:off x="3435814" y="4413731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38</a:t>
            </a:r>
            <a:endParaRPr lang="cs-CZ" sz="3200" b="1" dirty="0">
              <a:solidFill>
                <a:srgbClr val="FF000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4629703" y="4425019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62</a:t>
            </a:r>
            <a:endParaRPr lang="cs-CZ" sz="3200" b="1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231150" y="3573016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39</a:t>
            </a:r>
            <a:endParaRPr lang="cs-CZ" sz="3200" b="1" dirty="0">
              <a:solidFill>
                <a:srgbClr val="FF000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8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8.1</a:t>
            </a:r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8112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620688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Příklad </a:t>
            </a:r>
            <a:r>
              <a:rPr lang="cs-CZ" sz="2400" b="1" dirty="0" smtClean="0"/>
              <a:t>8</a:t>
            </a:r>
            <a:endParaRPr lang="cs-CZ" sz="2400" dirty="0"/>
          </a:p>
        </p:txBody>
      </p:sp>
      <p:sp>
        <p:nvSpPr>
          <p:cNvPr id="6" name="Obdélník 5"/>
          <p:cNvSpPr/>
          <p:nvPr/>
        </p:nvSpPr>
        <p:spPr>
          <a:xfrm>
            <a:off x="396447" y="5445224"/>
            <a:ext cx="83520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Hledaná hodnota je </a:t>
            </a:r>
            <a:r>
              <a:rPr lang="cs-CZ" sz="3200" b="1" dirty="0" smtClean="0">
                <a:solidFill>
                  <a:srgbClr val="FF0000"/>
                </a:solidFill>
                <a:sym typeface="Webdings"/>
              </a:rPr>
              <a:t>4.</a:t>
            </a:r>
            <a:r>
              <a:rPr lang="cs-CZ" sz="3200" dirty="0" smtClean="0"/>
              <a:t> </a:t>
            </a:r>
            <a:endParaRPr lang="cs-CZ" sz="3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388" y="1318338"/>
            <a:ext cx="4038600" cy="294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2987824" y="1628800"/>
            <a:ext cx="7920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  <a:sym typeface="Webdings"/>
              </a:rPr>
              <a:t></a:t>
            </a:r>
            <a:endParaRPr lang="cs-CZ" sz="3200" b="1" dirty="0">
              <a:solidFill>
                <a:srgbClr val="FF0000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2446592" y="2497562"/>
            <a:ext cx="12961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4 + </a:t>
            </a:r>
            <a:r>
              <a:rPr lang="cs-CZ" sz="3200" b="1" dirty="0" smtClean="0">
                <a:solidFill>
                  <a:srgbClr val="FF0000"/>
                </a:solidFill>
                <a:sym typeface="Webdings"/>
              </a:rPr>
              <a:t></a:t>
            </a:r>
            <a:endParaRPr lang="cs-CZ" sz="3200" b="1" dirty="0" smtClean="0">
              <a:solidFill>
                <a:srgbClr val="FF0000"/>
              </a:solidFill>
            </a:endParaRPr>
          </a:p>
        </p:txBody>
      </p:sp>
      <p:cxnSp>
        <p:nvCxnSpPr>
          <p:cNvPr id="10" name="Přímá spojnice se šipkou 9"/>
          <p:cNvCxnSpPr/>
          <p:nvPr/>
        </p:nvCxnSpPr>
        <p:spPr>
          <a:xfrm>
            <a:off x="3779912" y="1921187"/>
            <a:ext cx="2016224" cy="389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 flipV="1">
            <a:off x="3491880" y="2895628"/>
            <a:ext cx="2304256" cy="1867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/>
        </p:nvSpPr>
        <p:spPr>
          <a:xfrm>
            <a:off x="5220072" y="2310853"/>
            <a:ext cx="37048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/>
              <a:t>S</a:t>
            </a:r>
            <a:r>
              <a:rPr lang="cs-CZ" sz="3200" dirty="0" smtClean="0"/>
              <a:t>OUČET MÁ BÝT 12.</a:t>
            </a:r>
            <a:endParaRPr lang="cs-CZ" sz="3200" dirty="0"/>
          </a:p>
        </p:txBody>
      </p:sp>
      <p:sp>
        <p:nvSpPr>
          <p:cNvPr id="17" name="Obdélník 16"/>
          <p:cNvSpPr/>
          <p:nvPr/>
        </p:nvSpPr>
        <p:spPr>
          <a:xfrm>
            <a:off x="5220072" y="2895628"/>
            <a:ext cx="35283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</a:rPr>
              <a:t>4 + </a:t>
            </a:r>
            <a:r>
              <a:rPr lang="cs-CZ" sz="4000" b="1" dirty="0" smtClean="0">
                <a:solidFill>
                  <a:srgbClr val="FF0000"/>
                </a:solidFill>
                <a:sym typeface="Webdings"/>
              </a:rPr>
              <a:t>+  = 12</a:t>
            </a:r>
            <a:endParaRPr lang="cs-CZ" sz="4000" dirty="0"/>
          </a:p>
        </p:txBody>
      </p:sp>
      <p:sp>
        <p:nvSpPr>
          <p:cNvPr id="19" name="Obdélník 18"/>
          <p:cNvSpPr/>
          <p:nvPr/>
        </p:nvSpPr>
        <p:spPr>
          <a:xfrm>
            <a:off x="5197580" y="3528262"/>
            <a:ext cx="35283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  <a:sym typeface="Webdings"/>
              </a:rPr>
              <a:t>+  = 12 - 4</a:t>
            </a:r>
            <a:endParaRPr lang="cs-CZ" sz="4000" dirty="0"/>
          </a:p>
        </p:txBody>
      </p:sp>
      <p:sp>
        <p:nvSpPr>
          <p:cNvPr id="20" name="Obdélník 19"/>
          <p:cNvSpPr/>
          <p:nvPr/>
        </p:nvSpPr>
        <p:spPr>
          <a:xfrm>
            <a:off x="5197580" y="4202821"/>
            <a:ext cx="35283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  <a:sym typeface="Webdings"/>
              </a:rPr>
              <a:t>+  = 8</a:t>
            </a:r>
            <a:endParaRPr lang="cs-CZ" sz="4000" dirty="0"/>
          </a:p>
        </p:txBody>
      </p:sp>
      <p:sp>
        <p:nvSpPr>
          <p:cNvPr id="21" name="Obdélník 20"/>
          <p:cNvSpPr/>
          <p:nvPr/>
        </p:nvSpPr>
        <p:spPr>
          <a:xfrm>
            <a:off x="5215909" y="4750753"/>
            <a:ext cx="35283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  <a:sym typeface="Webdings"/>
              </a:rPr>
              <a:t> = 4</a:t>
            </a:r>
            <a:endParaRPr lang="cs-CZ" sz="40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3101" y="5104696"/>
            <a:ext cx="1785958" cy="1420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8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8.2</a:t>
            </a:r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18887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4" grpId="0"/>
      <p:bldP spid="17" grpId="0"/>
      <p:bldP spid="19" grpId="0"/>
      <p:bldP spid="20" grpId="0"/>
      <p:bldP spid="21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620688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Příklad 8</a:t>
            </a:r>
            <a:r>
              <a:rPr lang="cs-CZ" sz="2400" b="1" dirty="0" smtClean="0"/>
              <a:t> – ještě pro zopakování</a:t>
            </a:r>
            <a:endParaRPr lang="cs-CZ" sz="2400" dirty="0"/>
          </a:p>
        </p:txBody>
      </p:sp>
      <p:sp>
        <p:nvSpPr>
          <p:cNvPr id="6" name="Obdélník 5"/>
          <p:cNvSpPr/>
          <p:nvPr/>
        </p:nvSpPr>
        <p:spPr>
          <a:xfrm>
            <a:off x="396447" y="5445224"/>
            <a:ext cx="83520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Hledaná hodnota je </a:t>
            </a:r>
            <a:r>
              <a:rPr lang="cs-CZ" sz="3200" b="1" dirty="0">
                <a:solidFill>
                  <a:srgbClr val="FF0000"/>
                </a:solidFill>
                <a:sym typeface="Webdings"/>
              </a:rPr>
              <a:t>1</a:t>
            </a:r>
            <a:r>
              <a:rPr lang="cs-CZ" sz="3200" b="1" dirty="0" smtClean="0">
                <a:solidFill>
                  <a:srgbClr val="FF0000"/>
                </a:solidFill>
                <a:sym typeface="Webdings"/>
              </a:rPr>
              <a:t>.</a:t>
            </a:r>
            <a:r>
              <a:rPr lang="cs-CZ" sz="3200" dirty="0" smtClean="0"/>
              <a:t> </a:t>
            </a:r>
            <a:endParaRPr lang="cs-CZ" sz="3200" dirty="0"/>
          </a:p>
        </p:txBody>
      </p:sp>
      <p:sp>
        <p:nvSpPr>
          <p:cNvPr id="14" name="Obdélník 13"/>
          <p:cNvSpPr/>
          <p:nvPr/>
        </p:nvSpPr>
        <p:spPr>
          <a:xfrm>
            <a:off x="5220072" y="2310853"/>
            <a:ext cx="37048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/>
              <a:t>S</a:t>
            </a:r>
            <a:r>
              <a:rPr lang="cs-CZ" sz="3200" dirty="0" smtClean="0"/>
              <a:t>OUČET MÁ BÝT 12.</a:t>
            </a:r>
            <a:endParaRPr lang="cs-CZ" sz="3200" dirty="0"/>
          </a:p>
        </p:txBody>
      </p:sp>
      <p:sp>
        <p:nvSpPr>
          <p:cNvPr id="17" name="Obdélník 16"/>
          <p:cNvSpPr/>
          <p:nvPr/>
        </p:nvSpPr>
        <p:spPr>
          <a:xfrm>
            <a:off x="5220071" y="2895628"/>
            <a:ext cx="37048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</a:rPr>
              <a:t>10 + </a:t>
            </a:r>
            <a:r>
              <a:rPr lang="cs-CZ" sz="4000" b="1" dirty="0" smtClean="0">
                <a:solidFill>
                  <a:srgbClr val="FF0000"/>
                </a:solidFill>
                <a:sym typeface="Webdings"/>
              </a:rPr>
              <a:t>+  = 12</a:t>
            </a:r>
            <a:endParaRPr lang="cs-CZ" sz="4000" dirty="0"/>
          </a:p>
        </p:txBody>
      </p:sp>
      <p:sp>
        <p:nvSpPr>
          <p:cNvPr id="19" name="Obdélník 18"/>
          <p:cNvSpPr/>
          <p:nvPr/>
        </p:nvSpPr>
        <p:spPr>
          <a:xfrm>
            <a:off x="5197580" y="3528262"/>
            <a:ext cx="35283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  <a:sym typeface="Webdings"/>
              </a:rPr>
              <a:t>+  = 12 - 10</a:t>
            </a:r>
            <a:endParaRPr lang="cs-CZ" sz="4000" dirty="0"/>
          </a:p>
        </p:txBody>
      </p:sp>
      <p:sp>
        <p:nvSpPr>
          <p:cNvPr id="20" name="Obdélník 19"/>
          <p:cNvSpPr/>
          <p:nvPr/>
        </p:nvSpPr>
        <p:spPr>
          <a:xfrm>
            <a:off x="5197580" y="4202821"/>
            <a:ext cx="35283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  <a:sym typeface="Webdings"/>
              </a:rPr>
              <a:t>+  = 2</a:t>
            </a:r>
            <a:endParaRPr lang="cs-CZ" sz="4000" dirty="0"/>
          </a:p>
        </p:txBody>
      </p:sp>
      <p:sp>
        <p:nvSpPr>
          <p:cNvPr id="21" name="Obdélník 20"/>
          <p:cNvSpPr/>
          <p:nvPr/>
        </p:nvSpPr>
        <p:spPr>
          <a:xfrm>
            <a:off x="5215909" y="4750753"/>
            <a:ext cx="35283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  <a:sym typeface="Webdings"/>
              </a:rPr>
              <a:t> = 1</a:t>
            </a:r>
            <a:endParaRPr lang="cs-CZ" sz="40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9" y="1453045"/>
            <a:ext cx="39528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1987112" y="1726078"/>
            <a:ext cx="7920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  <a:sym typeface="Webdings"/>
              </a:rPr>
              <a:t></a:t>
            </a:r>
            <a:endParaRPr lang="cs-CZ" sz="3200" b="1" dirty="0">
              <a:solidFill>
                <a:srgbClr val="FF0000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1046068" y="2608457"/>
            <a:ext cx="15407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10 + </a:t>
            </a:r>
            <a:r>
              <a:rPr lang="cs-CZ" sz="3200" b="1" dirty="0" smtClean="0">
                <a:solidFill>
                  <a:srgbClr val="FF0000"/>
                </a:solidFill>
                <a:sym typeface="Webdings"/>
              </a:rPr>
              <a:t></a:t>
            </a:r>
            <a:endParaRPr lang="cs-CZ" sz="3200" b="1" dirty="0" smtClean="0">
              <a:solidFill>
                <a:srgbClr val="FF0000"/>
              </a:solidFill>
            </a:endParaRPr>
          </a:p>
        </p:txBody>
      </p:sp>
      <p:cxnSp>
        <p:nvCxnSpPr>
          <p:cNvPr id="12" name="Přímá spojnice se šipkou 11"/>
          <p:cNvCxnSpPr/>
          <p:nvPr/>
        </p:nvCxnSpPr>
        <p:spPr>
          <a:xfrm flipV="1">
            <a:off x="2243036" y="2895628"/>
            <a:ext cx="2304256" cy="1867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se šipkou 9"/>
          <p:cNvCxnSpPr/>
          <p:nvPr/>
        </p:nvCxnSpPr>
        <p:spPr>
          <a:xfrm>
            <a:off x="2621798" y="2116020"/>
            <a:ext cx="2016224" cy="389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7" y="5032760"/>
            <a:ext cx="1621575" cy="1276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8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8.3 - řešení</a:t>
            </a:r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4195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" grpId="0"/>
      <p:bldP spid="17" grpId="0"/>
      <p:bldP spid="19" grpId="0"/>
      <p:bldP spid="20" grpId="0"/>
      <p:bldP spid="21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ovéPole 9"/>
          <p:cNvSpPr txBox="1"/>
          <p:nvPr/>
        </p:nvSpPr>
        <p:spPr>
          <a:xfrm>
            <a:off x="179512" y="524907"/>
            <a:ext cx="30243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Příklad 2b</a:t>
            </a:r>
            <a:endParaRPr lang="cs-CZ" sz="4000" dirty="0"/>
          </a:p>
        </p:txBody>
      </p:sp>
      <p:sp>
        <p:nvSpPr>
          <p:cNvPr id="11" name="Obdélník 10"/>
          <p:cNvSpPr/>
          <p:nvPr/>
        </p:nvSpPr>
        <p:spPr>
          <a:xfrm>
            <a:off x="179512" y="2327802"/>
            <a:ext cx="8712968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lphaLcParenR"/>
            </a:pPr>
            <a:r>
              <a:rPr lang="cs-CZ" sz="3500" dirty="0"/>
              <a:t>2,7,3,11,5,15,8,19,12</a:t>
            </a:r>
            <a:r>
              <a:rPr lang="cs-CZ" sz="3500" dirty="0" smtClean="0"/>
              <a:t>,?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3500" dirty="0"/>
              <a:t>1, 4, 9, 16, 25, 36, 49, 64, 81, 100, 121, 144</a:t>
            </a:r>
            <a:r>
              <a:rPr lang="cs-CZ" sz="3500" dirty="0" smtClean="0"/>
              <a:t>,?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3500" dirty="0"/>
              <a:t>0, 1, 1, 2, 3, 5, 8, 13, 21, </a:t>
            </a:r>
            <a:r>
              <a:rPr lang="cs-CZ" sz="3500" dirty="0" smtClean="0"/>
              <a:t>?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3500" dirty="0"/>
              <a:t>2, 3, 5, 7, 11, 13, 17, 19, </a:t>
            </a:r>
            <a:r>
              <a:rPr lang="cs-CZ" sz="3500" dirty="0" smtClean="0"/>
              <a:t>?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3500" dirty="0"/>
              <a:t>17,3,6,14,−3,23,19</a:t>
            </a:r>
            <a:r>
              <a:rPr lang="cs-CZ" sz="3500" dirty="0" smtClean="0"/>
              <a:t>,?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3500" dirty="0"/>
              <a:t>?,7,12,4,5,9,6,−</a:t>
            </a:r>
            <a:r>
              <a:rPr lang="cs-CZ" sz="3500" dirty="0" smtClean="0"/>
              <a:t>1,5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3500" dirty="0"/>
              <a:t>2,4,10,28</a:t>
            </a:r>
            <a:r>
              <a:rPr lang="cs-CZ" sz="3500" dirty="0" smtClean="0"/>
              <a:t>,?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3600" dirty="0"/>
              <a:t>1, 2, 3, 5, 8, 13</a:t>
            </a:r>
            <a:endParaRPr lang="cs-CZ" sz="3500" dirty="0" smtClean="0"/>
          </a:p>
          <a:p>
            <a:pPr marL="342900" lvl="0" indent="-342900">
              <a:buFont typeface="+mj-lt"/>
              <a:buAutoNum type="alphaLcParenR"/>
            </a:pPr>
            <a:endParaRPr lang="cs-CZ" sz="3500" dirty="0"/>
          </a:p>
        </p:txBody>
      </p:sp>
      <p:sp>
        <p:nvSpPr>
          <p:cNvPr id="4" name="Nadpis 1"/>
          <p:cNvSpPr>
            <a:spLocks noGrp="1"/>
          </p:cNvSpPr>
          <p:nvPr>
            <p:ph type="ctrTitle"/>
          </p:nvPr>
        </p:nvSpPr>
        <p:spPr>
          <a:xfrm>
            <a:off x="-1" y="0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2b5</a:t>
            </a:r>
            <a:r>
              <a:rPr lang="cs-CZ" sz="800" baseline="0" dirty="0" smtClean="0">
                <a:solidFill>
                  <a:schemeClr val="bg1"/>
                </a:solidFill>
              </a:rPr>
              <a:t> - zadání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13761" y="1303244"/>
            <a:ext cx="86409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/>
              <a:t>V každé řadě chybí jedno číslo. Najdi logickou souvislost řazení čísel a chybějící číslo doplň:</a:t>
            </a:r>
          </a:p>
        </p:txBody>
      </p:sp>
    </p:spTree>
    <p:extLst>
      <p:ext uri="{BB962C8B-B14F-4D97-AF65-F5344CB8AC3E}">
        <p14:creationId xmlns:p14="http://schemas.microsoft.com/office/powerpoint/2010/main" val="1488627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  <p:sndAc>
          <p:stSnd>
            <p:snd r:embed="rId3" name="camera.wav"/>
          </p:stSnd>
        </p:sndAc>
      </p:transition>
    </mc:Choice>
    <mc:Fallback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188640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</a:t>
            </a:r>
            <a:r>
              <a:rPr lang="cs-CZ" sz="4000" b="1" dirty="0" smtClean="0"/>
              <a:t>9</a:t>
            </a:r>
            <a:endParaRPr lang="cs-CZ" sz="4000" dirty="0"/>
          </a:p>
        </p:txBody>
      </p:sp>
      <p:sp>
        <p:nvSpPr>
          <p:cNvPr id="6" name="Obdélník 5"/>
          <p:cNvSpPr/>
          <p:nvPr/>
        </p:nvSpPr>
        <p:spPr>
          <a:xfrm>
            <a:off x="251521" y="803131"/>
            <a:ext cx="8562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/>
              <a:t>Prohlédni si graf a zodpověz otázky</a:t>
            </a:r>
          </a:p>
        </p:txBody>
      </p:sp>
      <p:sp>
        <p:nvSpPr>
          <p:cNvPr id="5" name="Obdélník 4"/>
          <p:cNvSpPr/>
          <p:nvPr/>
        </p:nvSpPr>
        <p:spPr>
          <a:xfrm>
            <a:off x="251521" y="1484784"/>
            <a:ext cx="889247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lphaLcParenR"/>
            </a:pPr>
            <a:r>
              <a:rPr lang="cs-CZ" sz="3200" dirty="0"/>
              <a:t>Kolik dětí má v oblibě fotbal? Kolikrát víc chlapců hraje fotbal?</a:t>
            </a:r>
          </a:p>
          <a:p>
            <a:pPr marL="514350" lvl="0" indent="-514350">
              <a:buFont typeface="+mj-lt"/>
              <a:buAutoNum type="alphaLcParenR"/>
            </a:pPr>
            <a:r>
              <a:rPr lang="cs-CZ" sz="3200" dirty="0"/>
              <a:t>O kolik chlapců více raději běhá než hraje tenis? </a:t>
            </a:r>
          </a:p>
          <a:p>
            <a:pPr marL="514350" lvl="0" indent="-514350">
              <a:buFont typeface="+mj-lt"/>
              <a:buAutoNum type="alphaLcParenR"/>
            </a:pPr>
            <a:r>
              <a:rPr lang="cs-CZ" sz="3200" dirty="0"/>
              <a:t>O kolik děvčat více raději běhá než hraje tenis? </a:t>
            </a:r>
          </a:p>
          <a:p>
            <a:pPr marL="514350" lvl="0" indent="-514350">
              <a:buFont typeface="+mj-lt"/>
              <a:buAutoNum type="alphaLcParenR"/>
            </a:pPr>
            <a:r>
              <a:rPr lang="cs-CZ" sz="3200" dirty="0"/>
              <a:t>Kolik dívek nejraději plave? </a:t>
            </a:r>
          </a:p>
          <a:p>
            <a:pPr marL="514350" lvl="0" indent="-514350">
              <a:buFont typeface="+mj-lt"/>
              <a:buAutoNum type="alphaLcParenR"/>
            </a:pPr>
            <a:r>
              <a:rPr lang="cs-CZ" sz="3200" dirty="0"/>
              <a:t>Kolik dětí hraje golf?</a:t>
            </a:r>
          </a:p>
          <a:p>
            <a:pPr marL="514350" lvl="0" indent="-514350">
              <a:buFont typeface="+mj-lt"/>
              <a:buAutoNum type="alphaLcParenR"/>
            </a:pPr>
            <a:r>
              <a:rPr lang="cs-CZ" sz="3200" dirty="0"/>
              <a:t>Kolikrát méně dětí má v oblibě jiný sport než fotbal? </a:t>
            </a:r>
          </a:p>
          <a:p>
            <a:pPr marL="514350" lvl="0" indent="-514350">
              <a:buFont typeface="+mj-lt"/>
              <a:buAutoNum type="alphaLcParenR"/>
            </a:pPr>
            <a:r>
              <a:rPr lang="cs-CZ" sz="3200" dirty="0"/>
              <a:t>Kolik dětí celkem sportuje?</a:t>
            </a:r>
          </a:p>
          <a:p>
            <a:pPr marL="514350" lvl="0" indent="-514350">
              <a:buFont typeface="+mj-lt"/>
              <a:buAutoNum type="alphaLcParenR"/>
            </a:pPr>
            <a:r>
              <a:rPr lang="cs-CZ" sz="3200" dirty="0"/>
              <a:t>Ve kterých sportech je víc děvčat než chlapců?</a:t>
            </a:r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7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9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309419" y="173251"/>
            <a:ext cx="1223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P10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2099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  <p:sndAc>
          <p:stSnd>
            <p:snd r:embed="rId3" name="camera.wav"/>
          </p:stSnd>
        </p:sndAc>
      </p:transition>
    </mc:Choice>
    <mc:Fallback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188640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9</a:t>
            </a:r>
            <a:endParaRPr lang="cs-CZ" sz="4000" dirty="0"/>
          </a:p>
        </p:txBody>
      </p:sp>
      <p:pic>
        <p:nvPicPr>
          <p:cNvPr id="7" name="Obrázek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96" y="764704"/>
            <a:ext cx="8005637" cy="476050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bdélník 7"/>
          <p:cNvSpPr/>
          <p:nvPr/>
        </p:nvSpPr>
        <p:spPr>
          <a:xfrm>
            <a:off x="20026" y="5103137"/>
            <a:ext cx="889247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lphaLcParenR"/>
            </a:pPr>
            <a:r>
              <a:rPr lang="cs-CZ" sz="3200" dirty="0"/>
              <a:t>Kolik dětí má v oblibě fotbal? Kolikrát víc chlapců hraje fotbal</a:t>
            </a:r>
            <a:r>
              <a:rPr lang="cs-CZ" sz="3200" dirty="0" smtClean="0"/>
              <a:t>?</a:t>
            </a:r>
            <a:endParaRPr lang="cs-CZ" sz="3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5646735" y="1005736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18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6017346" y="39156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2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2987824" y="5641746"/>
            <a:ext cx="17844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18 + 2 = 20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5125114" y="5648042"/>
            <a:ext cx="15215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18 : 2 = 9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539552" y="6210147"/>
            <a:ext cx="74469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20 dětí má v oblibě fotbal. Devětkrát víc chlapců.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7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9.1</a:t>
            </a:r>
            <a:endParaRPr lang="cs-CZ" dirty="0"/>
          </a:p>
        </p:txBody>
      </p:sp>
      <p:sp>
        <p:nvSpPr>
          <p:cNvPr id="14" name="TextovéPole 13">
            <a:hlinkClick r:id="rId5" action="ppaction://hlinksldjump"/>
          </p:cNvPr>
          <p:cNvSpPr txBox="1"/>
          <p:nvPr/>
        </p:nvSpPr>
        <p:spPr>
          <a:xfrm>
            <a:off x="7309419" y="173251"/>
            <a:ext cx="1223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P10</a:t>
            </a:r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5522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  <p:bldP spid="1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188640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</a:t>
            </a:r>
            <a:r>
              <a:rPr lang="cs-CZ" sz="4000" b="1" dirty="0" smtClean="0"/>
              <a:t>9</a:t>
            </a:r>
            <a:endParaRPr lang="cs-CZ" sz="4000" dirty="0"/>
          </a:p>
        </p:txBody>
      </p:sp>
      <p:pic>
        <p:nvPicPr>
          <p:cNvPr id="7" name="Obrázek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96" y="764704"/>
            <a:ext cx="8005637" cy="476050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bdélník 4"/>
          <p:cNvSpPr/>
          <p:nvPr/>
        </p:nvSpPr>
        <p:spPr>
          <a:xfrm>
            <a:off x="254975" y="5232822"/>
            <a:ext cx="88924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lphaLcParenR" startAt="2"/>
            </a:pPr>
            <a:r>
              <a:rPr lang="cs-CZ" sz="3200" dirty="0" smtClean="0"/>
              <a:t>O </a:t>
            </a:r>
            <a:r>
              <a:rPr lang="cs-CZ" sz="3200" dirty="0"/>
              <a:t>kolik chlapců více raději běhá než hraje tenis? </a:t>
            </a:r>
          </a:p>
        </p:txBody>
      </p:sp>
      <p:sp>
        <p:nvSpPr>
          <p:cNvPr id="6" name="Obdélník 5"/>
          <p:cNvSpPr/>
          <p:nvPr/>
        </p:nvSpPr>
        <p:spPr>
          <a:xfrm>
            <a:off x="254975" y="5817597"/>
            <a:ext cx="88924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lphaLcParenR" startAt="3"/>
            </a:pPr>
            <a:r>
              <a:rPr lang="cs-CZ" sz="3200" dirty="0" smtClean="0"/>
              <a:t>O kolik děvčat více raději hraje tenis než běhá ?</a:t>
            </a:r>
            <a:endParaRPr lang="cs-CZ" sz="3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2915816" y="1772816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14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3884484" y="357301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4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340496" y="314495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6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4208276" y="297578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3" name="Obdélník 12"/>
          <p:cNvSpPr/>
          <p:nvPr/>
        </p:nvSpPr>
        <p:spPr>
          <a:xfrm>
            <a:off x="243599" y="5819869"/>
            <a:ext cx="8892478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lphaLcParenR" startAt="3"/>
            </a:pPr>
            <a:r>
              <a:rPr lang="cs-CZ" sz="3200" dirty="0" smtClean="0"/>
              <a:t>O kolik děvčat více raději plave než hraje tenis?</a:t>
            </a:r>
            <a:endParaRPr lang="cs-CZ" sz="32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267744" y="209499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12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4211123" y="296523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7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7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9.2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93357" y="5882819"/>
            <a:ext cx="851067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O 10 chlapců více raději běhá než hraje tenis.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243599" y="5217210"/>
            <a:ext cx="851067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O 1 dívku více raději hraje tenis </a:t>
            </a:r>
            <a:r>
              <a:rPr lang="cs-CZ" sz="2800" b="1" dirty="0">
                <a:solidFill>
                  <a:srgbClr val="FF0000"/>
                </a:solidFill>
              </a:rPr>
              <a:t>než</a:t>
            </a:r>
            <a:r>
              <a:rPr lang="cs-CZ" sz="2800" b="1" dirty="0" smtClean="0">
                <a:solidFill>
                  <a:srgbClr val="FF0000"/>
                </a:solidFill>
              </a:rPr>
              <a:t> běhá.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7" name="TextovéPole 16">
            <a:hlinkClick r:id="rId5" action="ppaction://hlinksldjump"/>
          </p:cNvPr>
          <p:cNvSpPr txBox="1"/>
          <p:nvPr/>
        </p:nvSpPr>
        <p:spPr>
          <a:xfrm>
            <a:off x="7309419" y="173251"/>
            <a:ext cx="1223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P10</a:t>
            </a:r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5159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 animBg="1"/>
      <p:bldP spid="14" grpId="0"/>
      <p:bldP spid="15" grpId="0"/>
      <p:bldP spid="4" grpId="0" animBg="1"/>
      <p:bldP spid="4" grpId="1" animBg="1"/>
      <p:bldP spid="16" grpId="0" animBg="1"/>
      <p:bldP spid="16" grpId="1" animBg="1"/>
      <p:bldP spid="16" grpId="2" animBg="1"/>
      <p:bldP spid="16" grpId="3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188640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</a:t>
            </a:r>
            <a:r>
              <a:rPr lang="cs-CZ" sz="4000" b="1" dirty="0" smtClean="0"/>
              <a:t>9</a:t>
            </a:r>
            <a:endParaRPr lang="cs-CZ" sz="4000" dirty="0"/>
          </a:p>
        </p:txBody>
      </p:sp>
      <p:pic>
        <p:nvPicPr>
          <p:cNvPr id="7" name="Obrázek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96" y="764704"/>
            <a:ext cx="8005637" cy="476050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bdélník 4"/>
          <p:cNvSpPr/>
          <p:nvPr/>
        </p:nvSpPr>
        <p:spPr>
          <a:xfrm>
            <a:off x="221100" y="5232821"/>
            <a:ext cx="88924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lphaLcParenR" startAt="4"/>
            </a:pPr>
            <a:r>
              <a:rPr lang="cs-CZ" sz="3200" dirty="0" smtClean="0"/>
              <a:t>Kolik dívek nejraději plave? </a:t>
            </a:r>
            <a:endParaRPr lang="cs-CZ" sz="3200" dirty="0"/>
          </a:p>
        </p:txBody>
      </p:sp>
      <p:sp>
        <p:nvSpPr>
          <p:cNvPr id="6" name="Obdélník 5"/>
          <p:cNvSpPr/>
          <p:nvPr/>
        </p:nvSpPr>
        <p:spPr>
          <a:xfrm>
            <a:off x="254975" y="5817597"/>
            <a:ext cx="88924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lphaLcParenR" startAt="5"/>
            </a:pPr>
            <a:r>
              <a:rPr lang="cs-CZ" sz="3200" dirty="0" smtClean="0"/>
              <a:t>Kolik dětí hraje golf?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339752" y="206084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12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4860032" y="340656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4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5148064" y="392978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2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7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9.3</a:t>
            </a:r>
            <a:endParaRPr lang="cs-CZ" dirty="0"/>
          </a:p>
        </p:txBody>
      </p:sp>
      <p:sp>
        <p:nvSpPr>
          <p:cNvPr id="11" name="TextovéPole 10">
            <a:hlinkClick r:id="rId5" action="ppaction://hlinksldjump"/>
          </p:cNvPr>
          <p:cNvSpPr txBox="1"/>
          <p:nvPr/>
        </p:nvSpPr>
        <p:spPr>
          <a:xfrm>
            <a:off x="7309419" y="173251"/>
            <a:ext cx="1223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P10</a:t>
            </a:r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1387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9" grpId="0"/>
      <p:bldP spid="1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051" y="22651"/>
            <a:ext cx="8005637" cy="476050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bdélník 7"/>
          <p:cNvSpPr/>
          <p:nvPr/>
        </p:nvSpPr>
        <p:spPr>
          <a:xfrm>
            <a:off x="285051" y="4509120"/>
            <a:ext cx="889247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lphaLcParenR" startAt="6"/>
            </a:pPr>
            <a:r>
              <a:rPr lang="cs-CZ" sz="3200" dirty="0" smtClean="0"/>
              <a:t>Kolikrát </a:t>
            </a:r>
            <a:r>
              <a:rPr lang="cs-CZ" sz="3200" dirty="0"/>
              <a:t>méně dětí má v oblibě jiný sport než fotbal? </a:t>
            </a:r>
          </a:p>
          <a:p>
            <a:pPr marL="514350" lvl="0" indent="-514350">
              <a:buFont typeface="+mj-lt"/>
              <a:buAutoNum type="alphaLcParenR" startAt="6"/>
            </a:pPr>
            <a:r>
              <a:rPr lang="cs-CZ" sz="3200" dirty="0"/>
              <a:t>Kolik dětí celkem sportuje?</a:t>
            </a:r>
          </a:p>
          <a:p>
            <a:pPr marL="514350" lvl="0" indent="-514350">
              <a:buFont typeface="+mj-lt"/>
              <a:buAutoNum type="alphaLcParenR" startAt="6"/>
            </a:pPr>
            <a:r>
              <a:rPr lang="cs-CZ" sz="3200" dirty="0"/>
              <a:t>Ve kterých sportech je víc děvčat než chlapců?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6228184" y="241242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6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6508848" y="279821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4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5220072" y="26064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18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5606603" y="30953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2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5180896" y="1700808"/>
            <a:ext cx="8098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20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6136081" y="3203061"/>
            <a:ext cx="8098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10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1684312" y="215081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7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1835696" y="134076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12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2483768" y="103473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14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2908448" y="23936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6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3491880" y="279821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4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3784012" y="215219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7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4380002" y="277136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4716106" y="315183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2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5220072" y="26064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18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5609480" y="309450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2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6229627" y="240688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6" name="TextovéPole 25"/>
          <p:cNvSpPr txBox="1"/>
          <p:nvPr/>
        </p:nvSpPr>
        <p:spPr>
          <a:xfrm>
            <a:off x="6515147" y="280560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4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1927067" y="2699116"/>
            <a:ext cx="46038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600" b="1" dirty="0" smtClean="0">
                <a:solidFill>
                  <a:srgbClr val="FF0000"/>
                </a:solidFill>
              </a:rPr>
              <a:t>!</a:t>
            </a:r>
            <a:endParaRPr lang="cs-CZ" sz="6600" b="1" dirty="0">
              <a:solidFill>
                <a:srgbClr val="FF0000"/>
              </a:solidFill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3692403" y="2935547"/>
            <a:ext cx="46038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600" b="1" dirty="0" smtClean="0">
                <a:solidFill>
                  <a:srgbClr val="FF0000"/>
                </a:solidFill>
              </a:rPr>
              <a:t>!</a:t>
            </a:r>
            <a:endParaRPr lang="cs-CZ" sz="6600" b="1" dirty="0">
              <a:solidFill>
                <a:srgbClr val="FF0000"/>
              </a:solidFill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7380312" y="3185195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19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7389854" y="3200541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33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7362563" y="3174067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39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33" name="TextovéPole 32"/>
          <p:cNvSpPr txBox="1"/>
          <p:nvPr/>
        </p:nvSpPr>
        <p:spPr>
          <a:xfrm>
            <a:off x="7380312" y="3174067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43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7380312" y="3174067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50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7376208" y="3146617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54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7355792" y="3174067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56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43" name="TextovéPole 42"/>
          <p:cNvSpPr txBox="1"/>
          <p:nvPr/>
        </p:nvSpPr>
        <p:spPr>
          <a:xfrm>
            <a:off x="7308304" y="3174067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74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7236296" y="3174067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76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7308304" y="3174067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82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7308304" y="3212976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86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7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9.4</a:t>
            </a:r>
            <a:endParaRPr lang="cs-CZ" dirty="0"/>
          </a:p>
        </p:txBody>
      </p:sp>
      <p:sp>
        <p:nvSpPr>
          <p:cNvPr id="37" name="TextovéPole 36">
            <a:hlinkClick r:id="rId5" action="ppaction://hlinksldjump"/>
          </p:cNvPr>
          <p:cNvSpPr txBox="1"/>
          <p:nvPr/>
        </p:nvSpPr>
        <p:spPr>
          <a:xfrm>
            <a:off x="7309419" y="173251"/>
            <a:ext cx="1223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P10</a:t>
            </a:r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4735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8" grpId="0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43" grpId="0" animBg="1"/>
      <p:bldP spid="39" grpId="0" animBg="1"/>
      <p:bldP spid="40" grpId="0" animBg="1"/>
      <p:bldP spid="41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ovéPole 40"/>
          <p:cNvSpPr txBox="1"/>
          <p:nvPr/>
        </p:nvSpPr>
        <p:spPr>
          <a:xfrm>
            <a:off x="7452320" y="3174067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85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5220072" y="26064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18</a:t>
            </a:r>
            <a:endParaRPr lang="cs-CZ" sz="2800" b="1" dirty="0">
              <a:solidFill>
                <a:srgbClr val="FF0000"/>
              </a:solidFill>
            </a:endParaRPr>
          </a:p>
        </p:txBody>
      </p:sp>
      <p:pic>
        <p:nvPicPr>
          <p:cNvPr id="7" name="Obrázek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051" y="22651"/>
            <a:ext cx="8005637" cy="4760506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ovéPole 14"/>
          <p:cNvSpPr txBox="1"/>
          <p:nvPr/>
        </p:nvSpPr>
        <p:spPr>
          <a:xfrm>
            <a:off x="1684312" y="215081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7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1835696" y="134076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12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2483768" y="103473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14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2908448" y="23936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6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3491880" y="279821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4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3784012" y="215219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4380002" y="277136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4716106" y="315183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2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7380312" y="3185195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19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7389854" y="3200541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33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7362563" y="3174067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39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33" name="TextovéPole 32"/>
          <p:cNvSpPr txBox="1"/>
          <p:nvPr/>
        </p:nvSpPr>
        <p:spPr>
          <a:xfrm>
            <a:off x="7380312" y="3174067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43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7380312" y="3174067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50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7380312" y="3068960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54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7434571" y="3068960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56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43" name="TextovéPole 42"/>
          <p:cNvSpPr txBox="1"/>
          <p:nvPr/>
        </p:nvSpPr>
        <p:spPr>
          <a:xfrm>
            <a:off x="7434571" y="3126920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74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7380312" y="3246075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76</a:t>
            </a:r>
            <a:endParaRPr lang="cs-CZ" sz="48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332046"/>
              </p:ext>
            </p:extLst>
          </p:nvPr>
        </p:nvGraphicFramePr>
        <p:xfrm>
          <a:off x="2645114" y="4437113"/>
          <a:ext cx="2850032" cy="1874696"/>
        </p:xfrm>
        <a:graphic>
          <a:graphicData uri="http://schemas.openxmlformats.org/drawingml/2006/table">
            <a:tbl>
              <a:tblPr/>
              <a:tblGrid>
                <a:gridCol w="7125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5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25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25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3016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Chlapci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Dívky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Celkem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44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Plavání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44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Běh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144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Tenis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144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Golf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144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Fotbal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144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Jiný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016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Celkem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7" name="TextovéPole 36"/>
          <p:cNvSpPr txBox="1"/>
          <p:nvPr/>
        </p:nvSpPr>
        <p:spPr>
          <a:xfrm>
            <a:off x="5220072" y="26064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18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5586519" y="310112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2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6228184" y="241380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6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7452320" y="3259553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82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44" name="TextovéPole 43"/>
          <p:cNvSpPr txBox="1"/>
          <p:nvPr/>
        </p:nvSpPr>
        <p:spPr>
          <a:xfrm>
            <a:off x="6516216" y="283377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45" name="TextovéPole 44"/>
          <p:cNvSpPr txBox="1"/>
          <p:nvPr/>
        </p:nvSpPr>
        <p:spPr>
          <a:xfrm>
            <a:off x="7452320" y="3284984"/>
            <a:ext cx="809837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</a:rPr>
              <a:t>86</a:t>
            </a:r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7273258" y="3068960"/>
            <a:ext cx="1259181" cy="122413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sz="4800" b="1" dirty="0">
              <a:solidFill>
                <a:srgbClr val="FF000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7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9.5</a:t>
            </a:r>
            <a:endParaRPr lang="cs-CZ" dirty="0"/>
          </a:p>
        </p:txBody>
      </p:sp>
      <p:sp>
        <p:nvSpPr>
          <p:cNvPr id="47" name="TextovéPole 46">
            <a:hlinkClick r:id="rId5" action="ppaction://hlinksldjump"/>
          </p:cNvPr>
          <p:cNvSpPr txBox="1"/>
          <p:nvPr/>
        </p:nvSpPr>
        <p:spPr>
          <a:xfrm>
            <a:off x="7309419" y="173251"/>
            <a:ext cx="1223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P10</a:t>
            </a:r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0808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43" grpId="0" animBg="1"/>
      <p:bldP spid="39" grpId="0" animBg="1"/>
      <p:bldP spid="37" grpId="0"/>
      <p:bldP spid="37" grpId="1"/>
      <p:bldP spid="38" grpId="0"/>
      <p:bldP spid="38" grpId="1"/>
      <p:bldP spid="42" grpId="0"/>
      <p:bldP spid="42" grpId="1"/>
      <p:bldP spid="40" grpId="0" animBg="1"/>
      <p:bldP spid="44" grpId="0"/>
      <p:bldP spid="44" grpId="1"/>
      <p:bldP spid="45" grpId="0" animBg="1"/>
      <p:bldP spid="46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188640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</a:t>
            </a:r>
            <a:r>
              <a:rPr lang="cs-CZ" sz="4000" b="1" dirty="0" smtClean="0"/>
              <a:t>10</a:t>
            </a:r>
            <a:endParaRPr lang="cs-CZ" sz="4000" dirty="0"/>
          </a:p>
        </p:txBody>
      </p:sp>
      <p:sp>
        <p:nvSpPr>
          <p:cNvPr id="5" name="Obdélník 4"/>
          <p:cNvSpPr/>
          <p:nvPr/>
        </p:nvSpPr>
        <p:spPr>
          <a:xfrm>
            <a:off x="251521" y="1484784"/>
            <a:ext cx="889247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/>
              <a:t>Třída 4. B zjišťovala polední teploty v pěti za sebou následujících dnech. Kromě teploty naměřené ve čtvrtek jsou všechny údaje zaznamenány v grafu. Stejný pokles polední teploty, který byl zaznamenán z pondělí na úterý, </a:t>
            </a:r>
            <a:r>
              <a:rPr lang="cs-CZ" sz="3200" dirty="0" smtClean="0"/>
              <a:t>nastal i </a:t>
            </a:r>
            <a:r>
              <a:rPr lang="cs-CZ" sz="3200" dirty="0"/>
              <a:t>ze čtvrtku na pátek. Jak se změnila polední teplota ze středy na čtvrtek?</a:t>
            </a:r>
          </a:p>
          <a:p>
            <a:r>
              <a:rPr lang="cs-CZ" sz="3200" b="1" dirty="0"/>
              <a:t> </a:t>
            </a:r>
            <a:endParaRPr lang="cs-CZ" sz="3200" dirty="0"/>
          </a:p>
          <a:p>
            <a:pPr lvl="0"/>
            <a:endParaRPr lang="cs-CZ" sz="3200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7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10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6654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  <p:sndAc>
          <p:stSnd>
            <p:snd r:embed="rId3" name="camera.wav"/>
          </p:stSnd>
        </p:sndAc>
      </p:transition>
    </mc:Choice>
    <mc:Fallback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61050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</a:t>
            </a:r>
            <a:r>
              <a:rPr lang="cs-CZ" sz="4000" b="1" dirty="0" smtClean="0"/>
              <a:t>10</a:t>
            </a:r>
            <a:endParaRPr lang="cs-CZ" sz="4000" dirty="0"/>
          </a:p>
        </p:txBody>
      </p:sp>
      <p:sp>
        <p:nvSpPr>
          <p:cNvPr id="5" name="Obdélník 4"/>
          <p:cNvSpPr/>
          <p:nvPr/>
        </p:nvSpPr>
        <p:spPr>
          <a:xfrm>
            <a:off x="107503" y="4707253"/>
            <a:ext cx="8892478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cs-CZ" sz="3200" dirty="0" smtClean="0"/>
              <a:t>Stejný </a:t>
            </a:r>
            <a:r>
              <a:rPr lang="cs-CZ" sz="3200" dirty="0"/>
              <a:t>pokles polední teploty, který byl zaznamenán z pondělí na úterý, </a:t>
            </a:r>
            <a:r>
              <a:rPr lang="cs-CZ" sz="3200" dirty="0" smtClean="0"/>
              <a:t>nastal i </a:t>
            </a:r>
            <a:r>
              <a:rPr lang="cs-CZ" sz="3200" dirty="0"/>
              <a:t>ze čtvrtku na pátek. Jak se změnila polední teplota ze středy na čtvrtek</a:t>
            </a:r>
            <a:r>
              <a:rPr lang="cs-CZ" sz="3200" dirty="0" smtClean="0"/>
              <a:t>?</a:t>
            </a:r>
            <a:endParaRPr lang="cs-CZ" sz="3200" dirty="0"/>
          </a:p>
        </p:txBody>
      </p:sp>
      <p:pic>
        <p:nvPicPr>
          <p:cNvPr id="4" name="Obrázek 3"/>
          <p:cNvPicPr/>
          <p:nvPr/>
        </p:nvPicPr>
        <p:blipFill>
          <a:blip r:embed="rId4"/>
          <a:stretch>
            <a:fillRect/>
          </a:stretch>
        </p:blipFill>
        <p:spPr>
          <a:xfrm>
            <a:off x="197133" y="790201"/>
            <a:ext cx="8713219" cy="3900626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1835696" y="2962635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rgbClr val="FFFF00"/>
                </a:solidFill>
              </a:rPr>
              <a:t>12</a:t>
            </a:r>
            <a:endParaRPr lang="cs-CZ" sz="3600" b="1" dirty="0">
              <a:solidFill>
                <a:srgbClr val="FFFF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3361208" y="2962635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rgbClr val="FFFF00"/>
                </a:solidFill>
              </a:rPr>
              <a:t>9</a:t>
            </a:r>
            <a:endParaRPr lang="cs-CZ" sz="3600" b="1" dirty="0">
              <a:solidFill>
                <a:srgbClr val="FFFF00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1700136" y="4316551"/>
            <a:ext cx="2520280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cs-CZ" sz="3200" dirty="0" smtClean="0"/>
              <a:t>Pokles o 3 °C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7596336" y="2964376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rgbClr val="FFFF00"/>
                </a:solidFill>
              </a:rPr>
              <a:t>6</a:t>
            </a:r>
            <a:endParaRPr lang="cs-CZ" sz="3600" b="1" dirty="0">
              <a:solidFill>
                <a:srgbClr val="FFFF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5724128" y="4288179"/>
            <a:ext cx="2871937" cy="107721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cs-CZ" sz="3200" dirty="0" smtClean="0"/>
              <a:t>Ve ČT byla o </a:t>
            </a:r>
            <a:r>
              <a:rPr lang="cs-CZ" sz="3200" dirty="0" err="1" smtClean="0"/>
              <a:t>3°C</a:t>
            </a:r>
            <a:r>
              <a:rPr lang="cs-CZ" sz="3200" dirty="0" smtClean="0"/>
              <a:t> vyšší</a:t>
            </a:r>
            <a:endParaRPr lang="cs-CZ" sz="3200" dirty="0"/>
          </a:p>
        </p:txBody>
      </p:sp>
      <p:sp>
        <p:nvSpPr>
          <p:cNvPr id="12" name="Šipka doprava 11"/>
          <p:cNvSpPr/>
          <p:nvPr/>
        </p:nvSpPr>
        <p:spPr>
          <a:xfrm rot="1747173">
            <a:off x="1985730" y="2113489"/>
            <a:ext cx="1728192" cy="720080"/>
          </a:xfrm>
          <a:prstGeom prst="right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6154862" y="2111304"/>
            <a:ext cx="577378" cy="185370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Šipka doprava 12"/>
          <p:cNvSpPr/>
          <p:nvPr/>
        </p:nvSpPr>
        <p:spPr>
          <a:xfrm rot="1747173">
            <a:off x="6220856" y="2192469"/>
            <a:ext cx="1728192" cy="720080"/>
          </a:xfrm>
          <a:prstGeom prst="right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982288" y="6957393"/>
            <a:ext cx="1141440" cy="177924"/>
          </a:xfrm>
        </p:spPr>
        <p:txBody>
          <a:bodyPr>
            <a:normAutofit/>
          </a:bodyPr>
          <a:lstStyle/>
          <a:p>
            <a:r>
              <a:rPr lang="cs-CZ" sz="100" dirty="0" smtClean="0"/>
              <a:t>Příklad 10</a:t>
            </a:r>
            <a:endParaRPr lang="cs-CZ" sz="100" dirty="0"/>
          </a:p>
        </p:txBody>
      </p:sp>
      <p:sp>
        <p:nvSpPr>
          <p:cNvPr id="14" name="Obdélník 13"/>
          <p:cNvSpPr/>
          <p:nvPr/>
        </p:nvSpPr>
        <p:spPr>
          <a:xfrm>
            <a:off x="2969972" y="516166"/>
            <a:ext cx="67358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800" dirty="0">
                <a:solidFill>
                  <a:srgbClr val="FFFFFF"/>
                </a:solidFill>
                <a:ea typeface="+mj-ea"/>
                <a:cs typeface="+mj-cs"/>
              </a:rPr>
              <a:t>Příklad 19.1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107503" y="6225353"/>
            <a:ext cx="41189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</a:rPr>
              <a:t>Teplota klesla o 1 °C.</a:t>
            </a:r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4529334" y="1295311"/>
            <a:ext cx="1159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</a:rPr>
              <a:t>10 °C</a:t>
            </a:r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5940152" y="2962635"/>
            <a:ext cx="9252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</a:rPr>
              <a:t>9 °C</a:t>
            </a:r>
            <a:endParaRPr lang="cs-CZ" sz="3600" b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4743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5" presetClass="emph" presetSubtype="0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7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41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 animBg="1"/>
      <p:bldP spid="7" grpId="1" animBg="1"/>
      <p:bldP spid="7" grpId="2" animBg="1"/>
      <p:bldP spid="8" grpId="0"/>
      <p:bldP spid="10" grpId="0" animBg="1"/>
      <p:bldP spid="10" grpId="1" animBg="1"/>
      <p:bldP spid="10" grpId="2" animBg="1"/>
      <p:bldP spid="12" grpId="0" animBg="1"/>
      <p:bldP spid="17" grpId="0" animBg="1"/>
      <p:bldP spid="13" grpId="0" animBg="1"/>
      <p:bldP spid="15" grpId="0"/>
      <p:bldP spid="16" grpId="1"/>
      <p:bldP spid="11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188640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</a:t>
            </a:r>
            <a:r>
              <a:rPr lang="cs-CZ" sz="4000" b="1" dirty="0" smtClean="0"/>
              <a:t>11</a:t>
            </a:r>
            <a:endParaRPr lang="cs-CZ" sz="40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445801" y="951414"/>
            <a:ext cx="844667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Ve třídách 5.A, 5.B a 5.C je dohromady ?</a:t>
            </a:r>
            <a:r>
              <a:rPr lang="cs-CZ" sz="3200" dirty="0" smtClean="0"/>
              <a:t> </a:t>
            </a:r>
            <a:r>
              <a:rPr lang="cs-CZ" sz="3200" dirty="0"/>
              <a:t>žáků. Ve které z těchto tří tříd je žáků nejvíce? O kolik víc děvčat navštěvuje páté třídy? Ve které třídě je více chlapců a ve které je více dívek? Sestavte odpovídající tabulku.</a:t>
            </a:r>
          </a:p>
          <a:p>
            <a:pPr lvl="0"/>
            <a:endParaRPr lang="cs-CZ" sz="3200" dirty="0"/>
          </a:p>
        </p:txBody>
      </p:sp>
      <p:pic>
        <p:nvPicPr>
          <p:cNvPr id="6" name="Obrázek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5882" y="3789040"/>
            <a:ext cx="3912235" cy="256159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7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11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5452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  <p:sndAc>
          <p:stSnd>
            <p:snd r:embed="rId3" name="camera.wav"/>
          </p:stSnd>
        </p:sndAc>
      </p:transition>
    </mc:Choice>
    <mc:Fallback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348659" y="188640"/>
            <a:ext cx="8446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Ve které z těchto tří tříd je žáků nejvíce? </a:t>
            </a:r>
          </a:p>
        </p:txBody>
      </p:sp>
      <p:pic>
        <p:nvPicPr>
          <p:cNvPr id="6" name="Obrázek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80728"/>
            <a:ext cx="8517903" cy="55772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7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11.1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8044671" y="4037321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</a:rPr>
              <a:t>25</a:t>
            </a:r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8046984" y="3597274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</a:rPr>
              <a:t>26</a:t>
            </a:r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8044672" y="3123004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</a:rPr>
              <a:t>29</a:t>
            </a:r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7596336" y="4974466"/>
            <a:ext cx="12514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000" b="1" dirty="0" smtClean="0">
                <a:solidFill>
                  <a:srgbClr val="FF0000"/>
                </a:solidFill>
              </a:rPr>
              <a:t>5.A</a:t>
            </a:r>
            <a:endParaRPr lang="cs-CZ" sz="6000" b="1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7236595" y="4450918"/>
            <a:ext cx="1464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celkem </a:t>
            </a:r>
            <a:r>
              <a:rPr lang="cs-CZ" sz="3600" b="1" dirty="0" smtClean="0">
                <a:solidFill>
                  <a:srgbClr val="FF0000"/>
                </a:solidFill>
              </a:rPr>
              <a:t>80</a:t>
            </a:r>
            <a:endParaRPr lang="cs-CZ" sz="3600" b="1" dirty="0">
              <a:solidFill>
                <a:srgbClr val="FF0000"/>
              </a:solidFill>
            </a:endParaRPr>
          </a:p>
        </p:txBody>
      </p:sp>
      <p:cxnSp>
        <p:nvCxnSpPr>
          <p:cNvPr id="4" name="Přímá spojnice 3"/>
          <p:cNvCxnSpPr/>
          <p:nvPr/>
        </p:nvCxnSpPr>
        <p:spPr>
          <a:xfrm>
            <a:off x="1259632" y="3108179"/>
            <a:ext cx="1224136" cy="0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>
            <a:off x="1263177" y="2453911"/>
            <a:ext cx="1940671" cy="0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>
            <a:off x="1259632" y="2022090"/>
            <a:ext cx="4176464" cy="0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1241912" y="3344066"/>
            <a:ext cx="4914264" cy="0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1202927" y="2901046"/>
            <a:ext cx="5529313" cy="0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ovéPole 24"/>
          <p:cNvSpPr txBox="1"/>
          <p:nvPr/>
        </p:nvSpPr>
        <p:spPr>
          <a:xfrm>
            <a:off x="1987925" y="3769335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12</a:t>
            </a:r>
            <a:endParaRPr lang="cs-CZ" sz="2800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4788024" y="3775711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17</a:t>
            </a:r>
            <a:endParaRPr lang="cs-CZ" sz="2800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2633748" y="3754330"/>
            <a:ext cx="6338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15</a:t>
            </a:r>
            <a:endParaRPr lang="cs-CZ" sz="2800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5436096" y="3772383"/>
            <a:ext cx="6338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11</a:t>
            </a:r>
            <a:endParaRPr lang="cs-CZ" sz="2800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3288908" y="376235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12</a:t>
            </a:r>
            <a:endParaRPr lang="cs-CZ" sz="2800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6084168" y="376235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13</a:t>
            </a:r>
            <a:endParaRPr lang="cs-CZ" sz="2800" dirty="0"/>
          </a:p>
        </p:txBody>
      </p:sp>
      <p:cxnSp>
        <p:nvCxnSpPr>
          <p:cNvPr id="37" name="Přímá spojnice 36"/>
          <p:cNvCxnSpPr/>
          <p:nvPr/>
        </p:nvCxnSpPr>
        <p:spPr>
          <a:xfrm flipV="1">
            <a:off x="1220647" y="3095111"/>
            <a:ext cx="2695068" cy="8024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ovéPole 38"/>
          <p:cNvSpPr txBox="1"/>
          <p:nvPr/>
        </p:nvSpPr>
        <p:spPr>
          <a:xfrm>
            <a:off x="1987925" y="5312795"/>
            <a:ext cx="645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5.A</a:t>
            </a:r>
            <a:endParaRPr lang="cs-CZ" dirty="0"/>
          </a:p>
        </p:txBody>
      </p:sp>
      <p:sp>
        <p:nvSpPr>
          <p:cNvPr id="40" name="TextovéPole 39"/>
          <p:cNvSpPr txBox="1"/>
          <p:nvPr/>
        </p:nvSpPr>
        <p:spPr>
          <a:xfrm>
            <a:off x="2659511" y="5316340"/>
            <a:ext cx="645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5.B</a:t>
            </a:r>
            <a:endParaRPr lang="cs-CZ" dirty="0"/>
          </a:p>
        </p:txBody>
      </p:sp>
      <p:sp>
        <p:nvSpPr>
          <p:cNvPr id="41" name="TextovéPole 40"/>
          <p:cNvSpPr txBox="1"/>
          <p:nvPr/>
        </p:nvSpPr>
        <p:spPr>
          <a:xfrm>
            <a:off x="3294531" y="5319885"/>
            <a:ext cx="645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5.C</a:t>
            </a:r>
            <a:endParaRPr lang="cs-CZ" dirty="0"/>
          </a:p>
        </p:txBody>
      </p:sp>
      <p:sp>
        <p:nvSpPr>
          <p:cNvPr id="42" name="TextovéPole 41"/>
          <p:cNvSpPr txBox="1"/>
          <p:nvPr/>
        </p:nvSpPr>
        <p:spPr>
          <a:xfrm>
            <a:off x="4860032" y="5301208"/>
            <a:ext cx="645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5.A</a:t>
            </a:r>
            <a:endParaRPr lang="cs-CZ" dirty="0"/>
          </a:p>
        </p:txBody>
      </p:sp>
      <p:sp>
        <p:nvSpPr>
          <p:cNvPr id="43" name="TextovéPole 42"/>
          <p:cNvSpPr txBox="1"/>
          <p:nvPr/>
        </p:nvSpPr>
        <p:spPr>
          <a:xfrm>
            <a:off x="5531618" y="5304753"/>
            <a:ext cx="645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5.B</a:t>
            </a:r>
            <a:endParaRPr lang="cs-CZ" dirty="0"/>
          </a:p>
        </p:txBody>
      </p:sp>
      <p:sp>
        <p:nvSpPr>
          <p:cNvPr id="44" name="TextovéPole 43"/>
          <p:cNvSpPr txBox="1"/>
          <p:nvPr/>
        </p:nvSpPr>
        <p:spPr>
          <a:xfrm>
            <a:off x="6166638" y="5308298"/>
            <a:ext cx="645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5.C</a:t>
            </a:r>
            <a:endParaRPr lang="cs-C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5050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21" grpId="0"/>
      <p:bldP spid="11" grpId="0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94632" y="6858000"/>
            <a:ext cx="1882552" cy="202034"/>
          </a:xfrm>
        </p:spPr>
        <p:txBody>
          <a:bodyPr>
            <a:normAutofit/>
          </a:bodyPr>
          <a:lstStyle/>
          <a:p>
            <a:r>
              <a:rPr lang="cs-CZ" sz="500" dirty="0" smtClean="0"/>
              <a:t>Příklad 2c - DÚ</a:t>
            </a:r>
            <a:endParaRPr lang="cs-CZ" sz="5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620688"/>
            <a:ext cx="84969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Příklady: Doplň číslo místo otazníku </a:t>
            </a:r>
            <a:endParaRPr lang="cs-CZ" dirty="0"/>
          </a:p>
          <a:p>
            <a:pPr marL="514350" indent="-514350">
              <a:buAutoNum type="alphaLcParenR"/>
            </a:pPr>
            <a:r>
              <a:rPr lang="pt-BR" dirty="0"/>
              <a:t>1, 7, 13, 19, ?</a:t>
            </a:r>
            <a:endParaRPr lang="cs-CZ" dirty="0"/>
          </a:p>
          <a:p>
            <a:pPr marL="514350" indent="-514350">
              <a:buAutoNum type="alphaLcParenR"/>
            </a:pPr>
            <a:r>
              <a:rPr lang="pt-BR" dirty="0"/>
              <a:t>1, 5, 25, 125, ? </a:t>
            </a:r>
            <a:endParaRPr lang="cs-CZ" dirty="0"/>
          </a:p>
          <a:p>
            <a:pPr marL="514350" indent="-514350">
              <a:buAutoNum type="alphaLcParenR"/>
            </a:pPr>
            <a:r>
              <a:rPr lang="pt-BR" dirty="0"/>
              <a:t>5, 10, ?, 20, 25 </a:t>
            </a:r>
            <a:endParaRPr lang="cs-CZ" dirty="0"/>
          </a:p>
          <a:p>
            <a:pPr marL="514350" indent="-514350">
              <a:buAutoNum type="alphaLcParenR"/>
            </a:pPr>
            <a:r>
              <a:rPr lang="pt-BR" dirty="0"/>
              <a:t>1, 1, 2, 3, 3, 5, 4, 7, ?, ? </a:t>
            </a:r>
            <a:endParaRPr lang="cs-CZ" dirty="0"/>
          </a:p>
          <a:p>
            <a:pPr marL="514350" indent="-514350">
              <a:buAutoNum type="alphaLcParenR"/>
            </a:pPr>
            <a:r>
              <a:rPr lang="pt-BR" dirty="0"/>
              <a:t>1, 2, 4, 7, 11, ? </a:t>
            </a:r>
            <a:endParaRPr lang="cs-CZ" dirty="0"/>
          </a:p>
          <a:p>
            <a:pPr marL="514350" indent="-514350">
              <a:buAutoNum type="alphaLcParenR"/>
            </a:pPr>
            <a:r>
              <a:rPr lang="pt-BR" dirty="0"/>
              <a:t>256, 128, 64, 32, ? </a:t>
            </a:r>
            <a:endParaRPr lang="cs-CZ" dirty="0"/>
          </a:p>
          <a:p>
            <a:pPr marL="514350" indent="-514350">
              <a:buAutoNum type="alphaLcParenR"/>
            </a:pPr>
            <a:r>
              <a:rPr lang="pt-BR" dirty="0"/>
              <a:t>A, 1, C, 2, E, 4, G, 8, ?, ? </a:t>
            </a:r>
            <a:endParaRPr lang="cs-CZ" dirty="0"/>
          </a:p>
          <a:p>
            <a:pPr marL="514350" indent="-514350">
              <a:buAutoNum type="alphaLcParenR"/>
            </a:pPr>
            <a:r>
              <a:rPr lang="pt-BR" dirty="0"/>
              <a:t>1, 1, 2, 3, 5, 8, 13, ? </a:t>
            </a:r>
            <a:endParaRPr lang="cs-CZ" dirty="0"/>
          </a:p>
          <a:p>
            <a:pPr marL="514350" indent="-514350">
              <a:buAutoNum type="alphaLcParenR"/>
            </a:pPr>
            <a:r>
              <a:rPr lang="pt-BR" dirty="0"/>
              <a:t>1, 1, 1, 2, 2, 3, 3, 4, 5, 4, 8, 7, ?, ?, ? </a:t>
            </a:r>
            <a:endParaRPr lang="cs-CZ" dirty="0"/>
          </a:p>
          <a:p>
            <a:pPr marL="514350" indent="-514350">
              <a:buAutoNum type="alphaLcParenR"/>
            </a:pPr>
            <a:r>
              <a:rPr lang="pt-BR" dirty="0"/>
              <a:t>1, 3, 7, 15, 31, ? </a:t>
            </a:r>
            <a:endParaRPr lang="cs-CZ" dirty="0"/>
          </a:p>
          <a:p>
            <a:pPr marL="514350" indent="-514350">
              <a:buAutoNum type="alphaLcParenR"/>
            </a:pPr>
            <a:r>
              <a:rPr lang="pt-BR" dirty="0"/>
              <a:t>2, 4, 9, 11, 16, ? </a:t>
            </a:r>
            <a:endParaRPr lang="cs-CZ" dirty="0"/>
          </a:p>
          <a:p>
            <a:pPr marL="514350" indent="-514350">
              <a:buAutoNum type="alphaLcParenR"/>
            </a:pPr>
            <a:r>
              <a:rPr lang="pt-BR" dirty="0"/>
              <a:t>30, 28, 25, 21, 16, ? </a:t>
            </a:r>
            <a:endParaRPr lang="cs-CZ" dirty="0"/>
          </a:p>
          <a:p>
            <a:pPr marL="514350" indent="-514350">
              <a:buAutoNum type="alphaLcParenR"/>
            </a:pPr>
            <a:r>
              <a:rPr lang="pt-BR" dirty="0"/>
              <a:t>-972, 324, -108, 36, -12, ? </a:t>
            </a:r>
            <a:endParaRPr lang="cs-CZ" dirty="0"/>
          </a:p>
          <a:p>
            <a:pPr marL="514350" indent="-514350">
              <a:buAutoNum type="alphaLcParenR"/>
            </a:pPr>
            <a:r>
              <a:rPr lang="pt-BR" dirty="0"/>
              <a:t>16, 22, 34, 52, 76, ?</a:t>
            </a:r>
            <a:endParaRPr lang="cs-CZ" dirty="0"/>
          </a:p>
          <a:p>
            <a:pPr marL="514350" indent="-514350">
              <a:buAutoNum type="alphaLcParenR"/>
            </a:pPr>
            <a:r>
              <a:rPr lang="pt-BR" dirty="0"/>
              <a:t>123, 135, 148, 160, 172, ? </a:t>
            </a:r>
            <a:endParaRPr lang="cs-CZ" dirty="0"/>
          </a:p>
          <a:p>
            <a:pPr marL="514350" indent="-514350">
              <a:buAutoNum type="alphaLcParenR"/>
            </a:pPr>
            <a:r>
              <a:rPr lang="pt-BR" dirty="0"/>
              <a:t>4, 5, 7, 11, 19, ? </a:t>
            </a:r>
            <a:endParaRPr lang="cs-CZ" dirty="0"/>
          </a:p>
          <a:p>
            <a:pPr marL="514350" indent="-514350">
              <a:buAutoNum type="alphaLcParenR"/>
            </a:pPr>
            <a:r>
              <a:rPr lang="pt-BR" dirty="0"/>
              <a:t>1, 2, 10, 20, 100, ?</a:t>
            </a:r>
            <a:endParaRPr lang="cs-CZ" dirty="0"/>
          </a:p>
          <a:p>
            <a:r>
              <a:rPr lang="cs-CZ" dirty="0">
                <a:hlinkClick r:id="rId4"/>
              </a:rPr>
              <a:t>http://matematika.hrou.cz/c/ciselne-rady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3216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  <p:sndAc>
          <p:stSnd>
            <p:snd r:embed="rId3" name="camera.wav"/>
          </p:stSnd>
        </p:sndAc>
      </p:transition>
    </mc:Choice>
    <mc:Fallback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80728"/>
            <a:ext cx="8517903" cy="557721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Obdélník 22"/>
          <p:cNvSpPr/>
          <p:nvPr/>
        </p:nvSpPr>
        <p:spPr>
          <a:xfrm>
            <a:off x="1763688" y="1844824"/>
            <a:ext cx="2304256" cy="38749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8056154" y="4118287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</a:rPr>
              <a:t>13</a:t>
            </a:r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8078198" y="4111396"/>
            <a:ext cx="652744" cy="66553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accent1">
                    <a:lumMod val="75000"/>
                  </a:schemeClr>
                </a:solidFill>
              </a:rPr>
              <a:t>12</a:t>
            </a:r>
            <a:endParaRPr lang="cs-CZ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348659" y="188640"/>
            <a:ext cx="8446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O kolik víc děvčat navštěvuje páté třídy?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7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11.2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8046984" y="3597274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</a:rPr>
              <a:t>11</a:t>
            </a:r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8044672" y="3123004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</a:rPr>
              <a:t>17</a:t>
            </a:r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596336" y="4974466"/>
            <a:ext cx="96372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000" b="1" dirty="0" smtClean="0">
                <a:solidFill>
                  <a:srgbClr val="FF0000"/>
                </a:solidFill>
              </a:rPr>
              <a:t>41</a:t>
            </a:r>
            <a:endParaRPr lang="cs-CZ" sz="6000" b="1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8046983" y="3633557"/>
            <a:ext cx="652743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chemeClr val="accent1">
                    <a:lumMod val="75000"/>
                  </a:schemeClr>
                </a:solidFill>
              </a:rPr>
              <a:t>15</a:t>
            </a:r>
            <a:endParaRPr lang="cs-CZ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8044671" y="3138022"/>
            <a:ext cx="652743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chemeClr val="accent1">
                    <a:lumMod val="75000"/>
                  </a:schemeClr>
                </a:solidFill>
              </a:rPr>
              <a:t>12</a:t>
            </a:r>
            <a:endParaRPr lang="cs-CZ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7596336" y="5762303"/>
            <a:ext cx="963725" cy="10156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6000" b="1" dirty="0" smtClean="0">
                <a:solidFill>
                  <a:schemeClr val="accent1">
                    <a:lumMod val="75000"/>
                  </a:schemeClr>
                </a:solidFill>
              </a:rPr>
              <a:t>39</a:t>
            </a:r>
            <a:endParaRPr lang="cs-CZ" sz="6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4" name="Přímá spojnice 3"/>
          <p:cNvCxnSpPr/>
          <p:nvPr/>
        </p:nvCxnSpPr>
        <p:spPr>
          <a:xfrm>
            <a:off x="498487" y="3101739"/>
            <a:ext cx="6694512" cy="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/>
        </p:nvCxnSpPr>
        <p:spPr>
          <a:xfrm>
            <a:off x="668080" y="2442589"/>
            <a:ext cx="6522312" cy="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629095" y="3105351"/>
            <a:ext cx="6522312" cy="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820480" y="2020828"/>
            <a:ext cx="6522312" cy="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>
            <a:off x="866555" y="3342806"/>
            <a:ext cx="6522312" cy="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870100" y="2899782"/>
            <a:ext cx="6522312" cy="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401459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0.29931 -0.00023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65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5" grpId="0"/>
      <p:bldP spid="11" grpId="0" animBg="1"/>
      <p:bldP spid="7" grpId="0"/>
      <p:bldP spid="8" grpId="0"/>
      <p:bldP spid="10" grpId="0"/>
      <p:bldP spid="12" grpId="0" animBg="1"/>
      <p:bldP spid="13" grpId="0" animBg="1"/>
      <p:bldP spid="14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294066" y="188640"/>
            <a:ext cx="84466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Ve které třídě je více chlapců a ve které je více dívek?</a:t>
            </a:r>
          </a:p>
        </p:txBody>
      </p:sp>
      <p:pic>
        <p:nvPicPr>
          <p:cNvPr id="6" name="Obrázek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216469"/>
            <a:ext cx="8157863" cy="534147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7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11.3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2195736" y="2588438"/>
            <a:ext cx="648072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3000" b="1" dirty="0" smtClean="0">
                <a:solidFill>
                  <a:schemeClr val="accent1">
                    <a:lumMod val="75000"/>
                  </a:schemeClr>
                </a:solidFill>
              </a:rPr>
              <a:t>12</a:t>
            </a:r>
            <a:endParaRPr lang="cs-CZ" sz="3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3563888" y="2588438"/>
            <a:ext cx="648072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3000" b="1" dirty="0" smtClean="0">
                <a:solidFill>
                  <a:schemeClr val="accent1">
                    <a:lumMod val="75000"/>
                  </a:schemeClr>
                </a:solidFill>
              </a:rPr>
              <a:t>12</a:t>
            </a:r>
            <a:endParaRPr lang="cs-CZ" sz="3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2793073" y="2034440"/>
            <a:ext cx="648072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3000" b="1" dirty="0" smtClean="0">
                <a:solidFill>
                  <a:schemeClr val="accent1">
                    <a:lumMod val="75000"/>
                  </a:schemeClr>
                </a:solidFill>
              </a:rPr>
              <a:t>15</a:t>
            </a:r>
            <a:endParaRPr lang="cs-CZ" sz="3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4951081" y="2449165"/>
            <a:ext cx="6480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 smtClean="0">
                <a:solidFill>
                  <a:srgbClr val="FF0000"/>
                </a:solidFill>
              </a:rPr>
              <a:t>17</a:t>
            </a:r>
            <a:endParaRPr lang="cs-CZ" sz="3000" b="1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5590833" y="2467605"/>
            <a:ext cx="6480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 smtClean="0">
                <a:solidFill>
                  <a:srgbClr val="FF0000"/>
                </a:solidFill>
              </a:rPr>
              <a:t>11</a:t>
            </a:r>
            <a:endParaRPr lang="cs-CZ" sz="3000" b="1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6230585" y="2449165"/>
            <a:ext cx="6480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 smtClean="0">
                <a:solidFill>
                  <a:srgbClr val="FF0000"/>
                </a:solidFill>
              </a:rPr>
              <a:t>13</a:t>
            </a:r>
            <a:endParaRPr lang="cs-CZ" sz="3000" b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5100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0" grpId="0"/>
      <p:bldP spid="11" grpId="0"/>
      <p:bldP spid="12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7088"/>
            <a:ext cx="7509791" cy="491714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5208922"/>
              </p:ext>
            </p:extLst>
          </p:nvPr>
        </p:nvGraphicFramePr>
        <p:xfrm>
          <a:off x="411072" y="4725144"/>
          <a:ext cx="8212665" cy="1805476"/>
        </p:xfrm>
        <a:graphic>
          <a:graphicData uri="http://schemas.openxmlformats.org/drawingml/2006/table">
            <a:tbl>
              <a:tblPr/>
              <a:tblGrid>
                <a:gridCol w="16425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25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25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25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25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3576">
                <a:tc>
                  <a:txBody>
                    <a:bodyPr/>
                    <a:lstStyle/>
                    <a:p>
                      <a:pPr algn="l" fontAlgn="b"/>
                      <a:r>
                        <a:rPr lang="cs-CZ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7599" marR="17599" marT="175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5.A</a:t>
                      </a:r>
                      <a:endParaRPr lang="cs-CZ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7599" marR="17599" marT="175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3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5.B</a:t>
                      </a:r>
                    </a:p>
                  </a:txBody>
                  <a:tcPr marL="17599" marR="17599" marT="175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3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5.C</a:t>
                      </a:r>
                    </a:p>
                  </a:txBody>
                  <a:tcPr marL="17599" marR="17599" marT="175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3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celkem</a:t>
                      </a:r>
                    </a:p>
                  </a:txBody>
                  <a:tcPr marL="17599" marR="17599" marT="175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5950">
                <a:tc>
                  <a:txBody>
                    <a:bodyPr/>
                    <a:lstStyle/>
                    <a:p>
                      <a:pPr algn="l" fontAlgn="b"/>
                      <a:r>
                        <a:rPr lang="cs-CZ" sz="3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chlapci </a:t>
                      </a:r>
                    </a:p>
                  </a:txBody>
                  <a:tcPr marL="17599" marR="17599" marT="175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3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17599" marR="17599" marT="175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3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17599" marR="17599" marT="175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3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17599" marR="17599" marT="175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3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17599" marR="17599" marT="175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5950">
                <a:tc>
                  <a:txBody>
                    <a:bodyPr/>
                    <a:lstStyle/>
                    <a:p>
                      <a:pPr algn="l" fontAlgn="b"/>
                      <a:r>
                        <a:rPr lang="cs-CZ" sz="3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dívky</a:t>
                      </a:r>
                    </a:p>
                  </a:txBody>
                  <a:tcPr marL="17599" marR="17599" marT="175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3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17599" marR="17599" marT="175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3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17599" marR="17599" marT="175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3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7599" marR="17599" marT="175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</a:p>
                  </a:txBody>
                  <a:tcPr marL="17599" marR="17599" marT="175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7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11.4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6799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395536" y="620688"/>
            <a:ext cx="7992888" cy="440120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cs-CZ" sz="4000" b="1" dirty="0"/>
              <a:t>Příklad </a:t>
            </a:r>
            <a:r>
              <a:rPr lang="cs-CZ" sz="4000" b="1" dirty="0" smtClean="0"/>
              <a:t>12</a:t>
            </a:r>
            <a:endParaRPr lang="cs-CZ" sz="4000" b="1" dirty="0"/>
          </a:p>
          <a:p>
            <a:r>
              <a:rPr lang="cs-CZ" sz="4000" dirty="0"/>
              <a:t>Paní pokladní v pojišťovně nejdříve vyplatila 13 </a:t>
            </a:r>
            <a:r>
              <a:rPr lang="cs-CZ" sz="4000" dirty="0" smtClean="0"/>
              <a:t>500 </a:t>
            </a:r>
            <a:r>
              <a:rPr lang="cs-CZ" sz="4000" dirty="0"/>
              <a:t>Kč a potom přijala </a:t>
            </a:r>
            <a:r>
              <a:rPr lang="cs-CZ" sz="4000" dirty="0" smtClean="0"/>
              <a:t>1500 </a:t>
            </a:r>
            <a:r>
              <a:rPr lang="cs-CZ" sz="4000" dirty="0"/>
              <a:t>Kč a </a:t>
            </a:r>
            <a:r>
              <a:rPr lang="cs-CZ" sz="4000" dirty="0" smtClean="0"/>
              <a:t>3500 </a:t>
            </a:r>
            <a:r>
              <a:rPr lang="cs-CZ" sz="4000" dirty="0"/>
              <a:t>Kč. Po provedení těchto tří platebních operací měla v pokladně 36 </a:t>
            </a:r>
            <a:r>
              <a:rPr lang="cs-CZ" sz="4000" dirty="0" smtClean="0"/>
              <a:t>800 </a:t>
            </a:r>
            <a:r>
              <a:rPr lang="cs-CZ" sz="4000" dirty="0"/>
              <a:t>Kč. Kolik korun měla v pokladně původně?</a:t>
            </a:r>
          </a:p>
        </p:txBody>
      </p:sp>
      <p:sp>
        <p:nvSpPr>
          <p:cNvPr id="4" name="Obdélník 3"/>
          <p:cNvSpPr/>
          <p:nvPr/>
        </p:nvSpPr>
        <p:spPr>
          <a:xfrm>
            <a:off x="827584" y="5113203"/>
            <a:ext cx="7848872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cs-CZ" sz="4000" b="1" dirty="0" smtClean="0">
                <a:solidFill>
                  <a:srgbClr val="002060"/>
                </a:solidFill>
                <a:sym typeface="Symbol"/>
              </a:rPr>
              <a:t> -</a:t>
            </a:r>
            <a:r>
              <a:rPr lang="cs-CZ" sz="4000" dirty="0" smtClean="0">
                <a:solidFill>
                  <a:srgbClr val="002060"/>
                </a:solidFill>
              </a:rPr>
              <a:t>13500+1500+3500=36800</a:t>
            </a:r>
            <a:endParaRPr lang="cs-CZ" sz="4000" dirty="0">
              <a:solidFill>
                <a:srgbClr val="00206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827584" y="5779260"/>
            <a:ext cx="7848872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cs-CZ" sz="4000" b="1" dirty="0" smtClean="0">
                <a:solidFill>
                  <a:srgbClr val="002060"/>
                </a:solidFill>
                <a:sym typeface="Symbol"/>
              </a:rPr>
              <a:t> </a:t>
            </a:r>
            <a:r>
              <a:rPr lang="cs-CZ" sz="4000" dirty="0" smtClean="0">
                <a:solidFill>
                  <a:srgbClr val="002060"/>
                </a:solidFill>
              </a:rPr>
              <a:t>=36800+13500-1500-3500=45300</a:t>
            </a:r>
            <a:endParaRPr lang="cs-CZ" sz="40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ctrTitle"/>
          </p:nvPr>
        </p:nvSpPr>
        <p:spPr>
          <a:xfrm>
            <a:off x="395536" y="6872496"/>
            <a:ext cx="7772400" cy="1470025"/>
          </a:xfrm>
        </p:spPr>
        <p:txBody>
          <a:bodyPr>
            <a:normAutofit/>
          </a:bodyPr>
          <a:lstStyle/>
          <a:p>
            <a:pPr rtl="0" eaLnBrk="1" latinLnBrk="0" hangingPunct="1"/>
            <a:r>
              <a:rPr lang="cs-CZ" sz="100" b="1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Příklad 12</a:t>
            </a:r>
            <a:endParaRPr lang="cs-CZ" sz="1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202476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  <p:sndAc>
          <p:stSnd>
            <p:snd r:embed="rId4" name="camera.wav"/>
          </p:stSnd>
        </p:sndAc>
      </p:transition>
    </mc:Choice>
    <mc:Fallback>
      <p:transition spd="slow">
        <p:fade/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395536" y="620688"/>
            <a:ext cx="7992888" cy="378565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cs-CZ" sz="4000" b="1" dirty="0"/>
              <a:t>Příklad</a:t>
            </a:r>
            <a:r>
              <a:rPr lang="cs-CZ" sz="4000" dirty="0"/>
              <a:t> </a:t>
            </a:r>
            <a:r>
              <a:rPr lang="cs-CZ" sz="4000" b="1" dirty="0" smtClean="0"/>
              <a:t>13</a:t>
            </a:r>
            <a:endParaRPr lang="cs-CZ" sz="4000" b="1" dirty="0"/>
          </a:p>
          <a:p>
            <a:r>
              <a:rPr lang="cs-CZ" sz="4000" dirty="0"/>
              <a:t>Martin má v peněžence 13 pětikorun a 21 dvoukorun, Petr má v peněžence 20  pětikorun a 3 koruny. Kolik Kč musí Martin Petrovi dát, aby měli oba stejně?</a:t>
            </a:r>
          </a:p>
        </p:txBody>
      </p:sp>
      <p:sp>
        <p:nvSpPr>
          <p:cNvPr id="3" name="Obdélník 2"/>
          <p:cNvSpPr/>
          <p:nvPr/>
        </p:nvSpPr>
        <p:spPr>
          <a:xfrm>
            <a:off x="539552" y="4293096"/>
            <a:ext cx="7848872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cs-CZ" sz="4000" b="1" dirty="0" smtClean="0">
                <a:solidFill>
                  <a:srgbClr val="002060"/>
                </a:solidFill>
                <a:sym typeface="Symbol"/>
              </a:rPr>
              <a:t>13.5+21.2=107</a:t>
            </a:r>
            <a:endParaRPr lang="cs-CZ" sz="4000" dirty="0">
              <a:solidFill>
                <a:srgbClr val="00206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539552" y="5754511"/>
            <a:ext cx="82809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cs-CZ" sz="4000" b="1" dirty="0" smtClean="0">
                <a:solidFill>
                  <a:srgbClr val="002060"/>
                </a:solidFill>
                <a:sym typeface="Symbol"/>
              </a:rPr>
              <a:t>Odpověď: </a:t>
            </a:r>
            <a:r>
              <a:rPr lang="cs-CZ" sz="4000" b="1" dirty="0" smtClean="0">
                <a:solidFill>
                  <a:srgbClr val="FF0000"/>
                </a:solidFill>
                <a:sym typeface="Symbol"/>
              </a:rPr>
              <a:t>Dá mu jednu dvoukorunu.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519670" y="5000982"/>
            <a:ext cx="7848872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cs-CZ" sz="4000" b="1" dirty="0" smtClean="0">
                <a:solidFill>
                  <a:srgbClr val="002060"/>
                </a:solidFill>
                <a:sym typeface="Symbol"/>
              </a:rPr>
              <a:t>20.5+3.1=103</a:t>
            </a:r>
            <a:endParaRPr lang="cs-CZ" sz="4000" dirty="0">
              <a:solidFill>
                <a:srgbClr val="00206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3702" y="4677816"/>
            <a:ext cx="51785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chemeClr val="accent1">
                    <a:lumMod val="50000"/>
                  </a:schemeClr>
                </a:solidFill>
              </a:rPr>
              <a:t>rozdíl 4 Kč – 2 dvoukoruny</a:t>
            </a:r>
            <a:endParaRPr lang="cs-CZ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Zahnutá šipka dolů 5"/>
          <p:cNvSpPr/>
          <p:nvPr/>
        </p:nvSpPr>
        <p:spPr>
          <a:xfrm>
            <a:off x="2375756" y="3717032"/>
            <a:ext cx="4176464" cy="68930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3953702" y="4437112"/>
            <a:ext cx="5112568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accent1">
                    <a:lumMod val="50000"/>
                  </a:schemeClr>
                </a:solidFill>
              </a:rPr>
              <a:t>aby měli stejně – bokem</a:t>
            </a:r>
          </a:p>
          <a:p>
            <a:r>
              <a:rPr lang="cs-CZ" sz="3600" b="1" dirty="0" smtClean="0">
                <a:solidFill>
                  <a:schemeClr val="accent1">
                    <a:lumMod val="50000"/>
                  </a:schemeClr>
                </a:solidFill>
              </a:rPr>
              <a:t>dá dvě dvoukoruny</a:t>
            </a:r>
            <a:endParaRPr lang="cs-CZ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4037711" y="4446460"/>
            <a:ext cx="4963458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3600" b="1" i="1" dirty="0" smtClean="0">
                <a:solidFill>
                  <a:srgbClr val="00B050"/>
                </a:solidFill>
              </a:rPr>
              <a:t>každý si vezme jednu</a:t>
            </a:r>
          </a:p>
          <a:p>
            <a:r>
              <a:rPr lang="cs-CZ" sz="3600" b="1" i="1" dirty="0" smtClean="0">
                <a:solidFill>
                  <a:srgbClr val="00B050"/>
                </a:solidFill>
              </a:rPr>
              <a:t>dvoukorunovou minci</a:t>
            </a:r>
            <a:endParaRPr lang="cs-CZ" sz="3600" b="1" i="1" dirty="0">
              <a:solidFill>
                <a:srgbClr val="00B050"/>
              </a:solidFill>
            </a:endParaRPr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1220385" y="6872496"/>
            <a:ext cx="7772400" cy="1470025"/>
          </a:xfrm>
        </p:spPr>
        <p:txBody>
          <a:bodyPr>
            <a:normAutofit/>
          </a:bodyPr>
          <a:lstStyle/>
          <a:p>
            <a:r>
              <a:rPr lang="cs-CZ" sz="100" dirty="0" smtClean="0"/>
              <a:t>Příklad 13</a:t>
            </a:r>
            <a:endParaRPr lang="cs-CZ" sz="1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5364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  <p:sndAc>
          <p:stSnd>
            <p:snd r:embed="rId4" name="camera.wav"/>
          </p:stSnd>
        </p:sndAc>
      </p:transition>
    </mc:Choice>
    <mc:Fallback>
      <p:transition spd="slow">
        <p:fade/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2" grpId="0"/>
      <p:bldP spid="2" grpId="1"/>
      <p:bldP spid="6" grpId="0" animBg="1"/>
      <p:bldP spid="6" grpId="1" animBg="1"/>
      <p:bldP spid="9" grpId="0" animBg="1"/>
      <p:bldP spid="9" grpId="1" animBg="1"/>
      <p:bldP spid="8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1628" y="4293096"/>
            <a:ext cx="84352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22 . 5 = 110</a:t>
            </a:r>
          </a:p>
          <a:p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230 – 110 = 120</a:t>
            </a:r>
          </a:p>
          <a:p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dvoukoruny a koruny ....... 120 Kč ..... stejný počet mincí</a:t>
            </a:r>
          </a:p>
          <a:p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odebírám po jedné minci každé hodnoty – tj. 3 Kč</a:t>
            </a:r>
          </a:p>
          <a:p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Kolikrát?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20860" y="4140707"/>
            <a:ext cx="843528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0" b="1" dirty="0" smtClean="0">
                <a:solidFill>
                  <a:srgbClr val="FF0000"/>
                </a:solidFill>
              </a:rPr>
              <a:t>120 : 3 = 40</a:t>
            </a:r>
            <a:br>
              <a:rPr lang="cs-CZ" sz="8000" b="1" dirty="0" smtClean="0">
                <a:solidFill>
                  <a:srgbClr val="FF0000"/>
                </a:solidFill>
              </a:rPr>
            </a:br>
            <a:r>
              <a:rPr lang="cs-CZ" sz="3000" b="1" dirty="0" smtClean="0">
                <a:solidFill>
                  <a:srgbClr val="FF0000"/>
                </a:solidFill>
              </a:rPr>
              <a:t>čtyřicetkrát</a:t>
            </a:r>
            <a:endParaRPr lang="cs-CZ" sz="8000" b="1" dirty="0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79334" y="4340762"/>
            <a:ext cx="84352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Dvoukorun je čtyřicet kusů.</a:t>
            </a:r>
            <a:br>
              <a:rPr lang="cs-CZ" sz="2800" b="1" dirty="0" smtClean="0">
                <a:solidFill>
                  <a:srgbClr val="FF0000"/>
                </a:solidFill>
              </a:rPr>
            </a:br>
            <a:r>
              <a:rPr lang="cs-CZ" sz="2800" b="1" dirty="0" smtClean="0">
                <a:solidFill>
                  <a:srgbClr val="FF0000"/>
                </a:solidFill>
              </a:rPr>
              <a:t>Korun je 40 kusů.</a:t>
            </a:r>
          </a:p>
          <a:p>
            <a:r>
              <a:rPr lang="cs-CZ" sz="2800" b="1" dirty="0" smtClean="0">
                <a:solidFill>
                  <a:srgbClr val="FF0000"/>
                </a:solidFill>
              </a:rPr>
              <a:t>Korunovými mincemi zaplatíme částku 40 Kč.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523700" y="6858000"/>
            <a:ext cx="8229600" cy="1143000"/>
          </a:xfrm>
        </p:spPr>
        <p:txBody>
          <a:bodyPr>
            <a:normAutofit/>
          </a:bodyPr>
          <a:lstStyle/>
          <a:p>
            <a:r>
              <a:rPr lang="cs-CZ" sz="100" dirty="0" smtClean="0"/>
              <a:t>Příklad 14</a:t>
            </a:r>
            <a:endParaRPr lang="cs-CZ" sz="100" dirty="0"/>
          </a:p>
        </p:txBody>
      </p:sp>
      <p:sp>
        <p:nvSpPr>
          <p:cNvPr id="7" name="Obdélník 6"/>
          <p:cNvSpPr/>
          <p:nvPr/>
        </p:nvSpPr>
        <p:spPr>
          <a:xfrm>
            <a:off x="420860" y="519153"/>
            <a:ext cx="85460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b="1" dirty="0"/>
              <a:t>Příklad 14</a:t>
            </a:r>
            <a:endParaRPr lang="cs-CZ" sz="3600" dirty="0"/>
          </a:p>
          <a:p>
            <a:r>
              <a:rPr lang="cs-CZ" sz="3600" dirty="0"/>
              <a:t>V prasátku jsou mince v hodnotě 230 korun. Mezi nimi je 22 pětikorun a zbytek jsou dvoukoruny a koruny, kterých je v prasátku stejný počet. Kolik je v prasátku dvoukorun? Jakou částku můžeme zaplatit jen korunovými mincemi?</a:t>
            </a:r>
          </a:p>
          <a:p>
            <a:endParaRPr lang="cs-CZ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6175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  <p:sndAc>
          <p:stSnd>
            <p:snd r:embed="rId3" name="camera.wav"/>
          </p:stSnd>
        </p:sndAc>
      </p:transition>
    </mc:Choice>
    <mc:Fallback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5" grpId="0"/>
      <p:bldP spid="5" grpId="1"/>
      <p:bldP spid="4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620688"/>
            <a:ext cx="799288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</a:t>
            </a:r>
            <a:r>
              <a:rPr lang="cs-CZ" sz="4000" b="1" dirty="0" smtClean="0"/>
              <a:t>15 – DÚ</a:t>
            </a:r>
          </a:p>
          <a:p>
            <a:endParaRPr lang="cs-CZ" sz="4000" dirty="0"/>
          </a:p>
          <a:p>
            <a:r>
              <a:rPr lang="cs-CZ" sz="4000" dirty="0"/>
              <a:t>V řadě cvičenců stojí vždy tři chlapci a potom dvě dívky, dále zase tři chlapci a potom dvě dívky a tak dále. Urči, jestli na 49. místě, 117. místě a 183. místě stojí chlapec nebo dívka</a:t>
            </a:r>
            <a:r>
              <a:rPr lang="cs-CZ" dirty="0"/>
              <a:t>. </a:t>
            </a:r>
          </a:p>
        </p:txBody>
      </p:sp>
      <p:sp>
        <p:nvSpPr>
          <p:cNvPr id="3" name="Nadpis 1"/>
          <p:cNvSpPr>
            <a:spLocks noGrp="1"/>
          </p:cNvSpPr>
          <p:nvPr>
            <p:ph type="ctrTitle"/>
          </p:nvPr>
        </p:nvSpPr>
        <p:spPr>
          <a:xfrm>
            <a:off x="-1" y="0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15</a:t>
            </a:r>
            <a:r>
              <a:rPr lang="cs-CZ" sz="800" baseline="0" dirty="0" smtClean="0">
                <a:solidFill>
                  <a:schemeClr val="bg1"/>
                </a:solidFill>
              </a:rPr>
              <a:t> - zadání</a:t>
            </a:r>
            <a:endParaRPr lang="cs-CZ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425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  <p:sndAc>
          <p:stSnd>
            <p:snd r:embed="rId3" name="camera.wav"/>
          </p:stSnd>
        </p:sndAc>
      </p:transition>
    </mc:Choice>
    <mc:Fallback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/>
          </p:nvPr>
        </p:nvGraphicFramePr>
        <p:xfrm>
          <a:off x="955343" y="1119116"/>
          <a:ext cx="7342500" cy="1160060"/>
        </p:xfrm>
        <a:graphic>
          <a:graphicData uri="http://schemas.openxmlformats.org/drawingml/2006/table">
            <a:tbl>
              <a:tblPr/>
              <a:tblGrid>
                <a:gridCol w="734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80030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1</a:t>
                      </a:r>
                      <a:endParaRPr lang="cs-CZ" sz="2800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2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3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4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5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6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7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8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9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10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0030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CH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CH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CH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D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D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CH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CH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CH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D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D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Nadpis 1"/>
          <p:cNvSpPr>
            <a:spLocks noGrp="1"/>
          </p:cNvSpPr>
          <p:nvPr>
            <p:ph type="ctrTitle"/>
          </p:nvPr>
        </p:nvSpPr>
        <p:spPr>
          <a:xfrm>
            <a:off x="-1" y="0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15.2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971968" y="1119116"/>
            <a:ext cx="3616657" cy="116006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1043608" y="620688"/>
            <a:ext cx="5760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1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944181" y="97468"/>
            <a:ext cx="18276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zbytek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1927744" y="608292"/>
            <a:ext cx="5760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2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2588392" y="612847"/>
            <a:ext cx="5760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cs-CZ" sz="28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3305297" y="606108"/>
            <a:ext cx="5760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cs-CZ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4050529" y="617161"/>
            <a:ext cx="5760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0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4735337" y="604529"/>
            <a:ext cx="5760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1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4659788" y="97468"/>
            <a:ext cx="1928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zbytek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5619473" y="592133"/>
            <a:ext cx="5760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2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6280121" y="596688"/>
            <a:ext cx="5760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cs-CZ" sz="28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6997026" y="589949"/>
            <a:ext cx="5760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cs-CZ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7742258" y="601002"/>
            <a:ext cx="5760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0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827584" y="2852936"/>
            <a:ext cx="8083880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Z tabulky je vidět:</a:t>
            </a:r>
          </a:p>
          <a:p>
            <a:r>
              <a:rPr lang="cs-CZ" sz="4000" dirty="0" smtClean="0">
                <a:solidFill>
                  <a:schemeClr val="tx2">
                    <a:lumMod val="75000"/>
                  </a:schemeClr>
                </a:solidFill>
              </a:rPr>
              <a:t>vždy, když je zbytek po dělení pořadí </a:t>
            </a:r>
          </a:p>
          <a:p>
            <a:r>
              <a:rPr lang="cs-CZ" sz="4000" dirty="0" smtClean="0">
                <a:solidFill>
                  <a:schemeClr val="tx2">
                    <a:lumMod val="75000"/>
                  </a:schemeClr>
                </a:solidFill>
              </a:rPr>
              <a:t>pěti 1, 2 nebo 3 je na daném místě </a:t>
            </a:r>
          </a:p>
          <a:p>
            <a:r>
              <a:rPr lang="cs-CZ" sz="4000" dirty="0" smtClean="0">
                <a:solidFill>
                  <a:schemeClr val="tx2">
                    <a:lumMod val="75000"/>
                  </a:schemeClr>
                </a:solidFill>
              </a:rPr>
              <a:t>chlapec, je-li zbytek 4 nebo 0 je na</a:t>
            </a:r>
          </a:p>
          <a:p>
            <a:r>
              <a:rPr lang="cs-CZ" sz="4000" dirty="0" smtClean="0">
                <a:solidFill>
                  <a:schemeClr val="tx2">
                    <a:lumMod val="75000"/>
                  </a:schemeClr>
                </a:solidFill>
              </a:rPr>
              <a:t>daném místě dívka.</a:t>
            </a:r>
            <a:endParaRPr lang="cs-CZ" sz="4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62701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070666"/>
              </p:ext>
            </p:extLst>
          </p:nvPr>
        </p:nvGraphicFramePr>
        <p:xfrm>
          <a:off x="955343" y="1119116"/>
          <a:ext cx="7342500" cy="1160060"/>
        </p:xfrm>
        <a:graphic>
          <a:graphicData uri="http://schemas.openxmlformats.org/drawingml/2006/table">
            <a:tbl>
              <a:tblPr/>
              <a:tblGrid>
                <a:gridCol w="734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80030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41</a:t>
                      </a:r>
                      <a:endParaRPr lang="cs-CZ" sz="2800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42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43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44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45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46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47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48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49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50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0030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CH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CH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CH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D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D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CH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CH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CH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D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D</a:t>
                      </a:r>
                      <a:endParaRPr lang="cs-CZ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827584" y="2852936"/>
            <a:ext cx="801450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i="1" dirty="0" smtClean="0"/>
              <a:t>49</a:t>
            </a:r>
            <a:r>
              <a:rPr lang="cs-CZ" sz="4000" i="1" dirty="0"/>
              <a:t>. místo – </a:t>
            </a:r>
            <a:r>
              <a:rPr lang="cs-CZ" sz="4000" i="1" dirty="0" smtClean="0"/>
              <a:t>dívka (49:5=9, </a:t>
            </a:r>
            <a:r>
              <a:rPr lang="cs-CZ" sz="4000" i="1" dirty="0" err="1" smtClean="0"/>
              <a:t>zb</a:t>
            </a:r>
            <a:r>
              <a:rPr lang="cs-CZ" sz="4000" i="1" dirty="0" smtClean="0"/>
              <a:t>. 4)</a:t>
            </a:r>
          </a:p>
          <a:p>
            <a:r>
              <a:rPr lang="cs-CZ" sz="4000" i="1" dirty="0" smtClean="0"/>
              <a:t>117</a:t>
            </a:r>
            <a:r>
              <a:rPr lang="cs-CZ" sz="4000" i="1" dirty="0"/>
              <a:t>. místo – </a:t>
            </a:r>
            <a:r>
              <a:rPr lang="cs-CZ" sz="4000" i="1" dirty="0" smtClean="0"/>
              <a:t>chlapec (117:5=23, </a:t>
            </a:r>
            <a:r>
              <a:rPr lang="cs-CZ" sz="4000" i="1" dirty="0" err="1" smtClean="0"/>
              <a:t>zb</a:t>
            </a:r>
            <a:r>
              <a:rPr lang="cs-CZ" sz="4000" i="1" dirty="0" smtClean="0"/>
              <a:t>. 2)</a:t>
            </a:r>
          </a:p>
          <a:p>
            <a:r>
              <a:rPr lang="cs-CZ" sz="4000" i="1" dirty="0" smtClean="0"/>
              <a:t>183</a:t>
            </a:r>
            <a:r>
              <a:rPr lang="cs-CZ" sz="4000" i="1" dirty="0"/>
              <a:t>. místo – </a:t>
            </a:r>
            <a:r>
              <a:rPr lang="cs-CZ" sz="4000" i="1" dirty="0" smtClean="0"/>
              <a:t>chlapec (183:5=36, </a:t>
            </a:r>
            <a:r>
              <a:rPr lang="cs-CZ" sz="4000" i="1" dirty="0" err="1" smtClean="0"/>
              <a:t>zb</a:t>
            </a:r>
            <a:r>
              <a:rPr lang="cs-CZ" sz="4000" i="1" dirty="0" smtClean="0"/>
              <a:t>. 3)</a:t>
            </a:r>
            <a:endParaRPr lang="cs-CZ" sz="4000" dirty="0"/>
          </a:p>
        </p:txBody>
      </p:sp>
      <p:sp>
        <p:nvSpPr>
          <p:cNvPr id="4" name="Nadpis 1"/>
          <p:cNvSpPr>
            <a:spLocks noGrp="1"/>
          </p:cNvSpPr>
          <p:nvPr>
            <p:ph type="ctrTitle"/>
          </p:nvPr>
        </p:nvSpPr>
        <p:spPr>
          <a:xfrm>
            <a:off x="-1" y="0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15.2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971968" y="1119116"/>
            <a:ext cx="3616657" cy="116006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1043608" y="620688"/>
            <a:ext cx="5760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1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944181" y="97468"/>
            <a:ext cx="18276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zbytek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1927744" y="608292"/>
            <a:ext cx="5760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2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2588392" y="612847"/>
            <a:ext cx="5760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cs-CZ" sz="28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3305297" y="606108"/>
            <a:ext cx="5760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cs-CZ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4050529" y="617161"/>
            <a:ext cx="5760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0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4735337" y="604529"/>
            <a:ext cx="5760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1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4659788" y="97468"/>
            <a:ext cx="1928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zbytek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5619473" y="592133"/>
            <a:ext cx="5760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2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6280121" y="596688"/>
            <a:ext cx="5760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cs-CZ" sz="28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6997026" y="589949"/>
            <a:ext cx="5760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cs-CZ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7742258" y="601002"/>
            <a:ext cx="5760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0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4676969" y="1122643"/>
            <a:ext cx="3616657" cy="116006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21" name="Tabulka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458940"/>
              </p:ext>
            </p:extLst>
          </p:nvPr>
        </p:nvGraphicFramePr>
        <p:xfrm>
          <a:off x="944181" y="1137796"/>
          <a:ext cx="7342500" cy="1160060"/>
        </p:xfrm>
        <a:graphic>
          <a:graphicData uri="http://schemas.openxmlformats.org/drawingml/2006/table">
            <a:tbl>
              <a:tblPr/>
              <a:tblGrid>
                <a:gridCol w="734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80030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111</a:t>
                      </a:r>
                      <a:endParaRPr lang="cs-CZ" sz="2800" b="1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112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113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114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115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116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117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118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119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120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0030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CH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CH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CH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D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D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CH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CH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CH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D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D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2" name="Tabulka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08395"/>
              </p:ext>
            </p:extLst>
          </p:nvPr>
        </p:nvGraphicFramePr>
        <p:xfrm>
          <a:off x="954421" y="1129962"/>
          <a:ext cx="7342500" cy="1160060"/>
        </p:xfrm>
        <a:graphic>
          <a:graphicData uri="http://schemas.openxmlformats.org/drawingml/2006/table">
            <a:tbl>
              <a:tblPr/>
              <a:tblGrid>
                <a:gridCol w="734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342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80030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181</a:t>
                      </a:r>
                      <a:endParaRPr lang="cs-CZ" sz="2800" b="1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182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183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184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185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186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187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188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189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190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0030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CH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CH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CH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D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D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CH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CH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CH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D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/>
                        <a:t>D</a:t>
                      </a:r>
                      <a:endParaRPr lang="cs-CZ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87158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764704"/>
            <a:ext cx="4968552" cy="561662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bdélník 4"/>
          <p:cNvSpPr/>
          <p:nvPr/>
        </p:nvSpPr>
        <p:spPr>
          <a:xfrm>
            <a:off x="467544" y="620688"/>
            <a:ext cx="34563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</a:t>
            </a:r>
            <a:r>
              <a:rPr lang="cs-CZ" sz="4000" b="1" dirty="0" smtClean="0"/>
              <a:t>16 - DÚ</a:t>
            </a:r>
            <a:endParaRPr lang="cs-CZ" sz="40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6816" y="7101408"/>
            <a:ext cx="8229600" cy="1143000"/>
          </a:xfrm>
        </p:spPr>
        <p:txBody>
          <a:bodyPr>
            <a:normAutofit/>
          </a:bodyPr>
          <a:lstStyle/>
          <a:p>
            <a:r>
              <a:rPr lang="cs-CZ" sz="100" dirty="0" smtClean="0"/>
              <a:t>Příklad 16</a:t>
            </a:r>
            <a:endParaRPr lang="cs-CZ" sz="100" dirty="0"/>
          </a:p>
        </p:txBody>
      </p:sp>
    </p:spTree>
    <p:extLst>
      <p:ext uri="{BB962C8B-B14F-4D97-AF65-F5344CB8AC3E}">
        <p14:creationId xmlns:p14="http://schemas.microsoft.com/office/powerpoint/2010/main" val="34374878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72816"/>
            <a:ext cx="5161359" cy="4959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2483768" y="2204864"/>
            <a:ext cx="576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 smtClean="0"/>
              <a:t>3</a:t>
            </a:r>
            <a:endParaRPr lang="cs-CZ" sz="6000" b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4128343" y="2260933"/>
            <a:ext cx="576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/>
              <a:t>1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5580112" y="2260932"/>
            <a:ext cx="576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/>
              <a:t>2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2483768" y="3744743"/>
            <a:ext cx="576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/>
              <a:t>1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4125813" y="3744742"/>
            <a:ext cx="576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 smtClean="0"/>
              <a:t>3</a:t>
            </a:r>
            <a:endParaRPr lang="cs-CZ" sz="6000" b="1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5580112" y="3744741"/>
            <a:ext cx="576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/>
              <a:t>2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2483768" y="5229200"/>
            <a:ext cx="576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 smtClean="0"/>
              <a:t>6</a:t>
            </a:r>
            <a:endParaRPr lang="cs-CZ" sz="6000" b="1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3995936" y="5229200"/>
            <a:ext cx="17398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 smtClean="0"/>
              <a:t>10</a:t>
            </a:r>
            <a:endParaRPr lang="cs-CZ" sz="6000" b="1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5603179" y="5157192"/>
            <a:ext cx="576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 smtClean="0">
                <a:solidFill>
                  <a:srgbClr val="FF0000"/>
                </a:solidFill>
              </a:rPr>
              <a:t>?</a:t>
            </a:r>
            <a:endParaRPr lang="cs-CZ" sz="6000" b="1" dirty="0">
              <a:solidFill>
                <a:srgbClr val="FF0000"/>
              </a:solidFill>
            </a:endParaRPr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44015" y="1008112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3a - zadání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498929" y="279982"/>
            <a:ext cx="22300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Příklad 3a</a:t>
            </a:r>
            <a:endParaRPr lang="cs-CZ" sz="4000" dirty="0"/>
          </a:p>
        </p:txBody>
      </p:sp>
      <p:sp>
        <p:nvSpPr>
          <p:cNvPr id="19" name="Obdélník 18"/>
          <p:cNvSpPr/>
          <p:nvPr/>
        </p:nvSpPr>
        <p:spPr>
          <a:xfrm>
            <a:off x="498929" y="831460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Doplň chybějící číslo v tabulce. 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674338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  <p:sndAc>
          <p:stSnd>
            <p:snd r:embed="rId3" name="camera.wav"/>
          </p:stSnd>
        </p:sndAc>
      </p:transition>
    </mc:Choice>
    <mc:Fallback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188640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</a:t>
            </a:r>
            <a:r>
              <a:rPr lang="cs-CZ" sz="4000" b="1" dirty="0" smtClean="0"/>
              <a:t>17 - DÚ</a:t>
            </a:r>
            <a:endParaRPr lang="cs-CZ" sz="4000" dirty="0"/>
          </a:p>
        </p:txBody>
      </p:sp>
      <p:pic>
        <p:nvPicPr>
          <p:cNvPr id="4" name="Obrázek 3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34" y="980728"/>
            <a:ext cx="8517730" cy="480360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ovéPole 2"/>
          <p:cNvSpPr txBox="1"/>
          <p:nvPr/>
        </p:nvSpPr>
        <p:spPr>
          <a:xfrm>
            <a:off x="1115616" y="1340768"/>
            <a:ext cx="46805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Kolik lidí navštívilo koupaliště od pondělí do </a:t>
            </a:r>
            <a:r>
              <a:rPr lang="cs-CZ" sz="2800" dirty="0" smtClean="0"/>
              <a:t>pátku</a:t>
            </a:r>
            <a:r>
              <a:rPr lang="cs-CZ" sz="2800" dirty="0"/>
              <a:t>? Zaokrouhlete na celé </a:t>
            </a:r>
            <a:r>
              <a:rPr lang="cs-CZ" sz="2800" dirty="0" smtClean="0"/>
              <a:t>stovky.</a:t>
            </a:r>
            <a:endParaRPr lang="cs-CZ" sz="2800" dirty="0"/>
          </a:p>
        </p:txBody>
      </p:sp>
      <p:sp>
        <p:nvSpPr>
          <p:cNvPr id="5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7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0572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  <p:sndAc>
          <p:stSnd>
            <p:snd r:embed="rId3" name="camera.wav"/>
          </p:stSnd>
        </p:sndAc>
      </p:transition>
    </mc:Choice>
    <mc:Fallback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188640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</a:t>
            </a:r>
            <a:r>
              <a:rPr lang="cs-CZ" sz="4000" b="1" dirty="0" smtClean="0"/>
              <a:t>17</a:t>
            </a:r>
            <a:endParaRPr lang="cs-CZ" sz="4000" dirty="0"/>
          </a:p>
        </p:txBody>
      </p:sp>
      <p:pic>
        <p:nvPicPr>
          <p:cNvPr id="4" name="Obrázek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34" y="980728"/>
            <a:ext cx="8517730" cy="480360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ovéPole 2"/>
          <p:cNvSpPr txBox="1"/>
          <p:nvPr/>
        </p:nvSpPr>
        <p:spPr>
          <a:xfrm>
            <a:off x="971600" y="896526"/>
            <a:ext cx="5256584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800" dirty="0"/>
              <a:t>Spočítejte, kolik návštěvníků přišlo </a:t>
            </a:r>
            <a:r>
              <a:rPr lang="cs-CZ" sz="2800" dirty="0" smtClean="0"/>
              <a:t>dohromady </a:t>
            </a:r>
            <a:r>
              <a:rPr lang="cs-CZ" sz="2800" dirty="0"/>
              <a:t>v pondělí, úterý a ve středu. Je </a:t>
            </a:r>
            <a:r>
              <a:rPr lang="cs-CZ" sz="2800" dirty="0" smtClean="0"/>
              <a:t>to </a:t>
            </a:r>
            <a:r>
              <a:rPr lang="cs-CZ" sz="2800" dirty="0"/>
              <a:t>více nebo méně než v sobotu a v neděli? 	O kolik?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sp>
        <p:nvSpPr>
          <p:cNvPr id="5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7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17.1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8180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188640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</a:t>
            </a:r>
            <a:r>
              <a:rPr lang="cs-CZ" sz="4000" b="1" dirty="0" smtClean="0"/>
              <a:t>17</a:t>
            </a:r>
            <a:endParaRPr lang="cs-CZ" sz="4000" dirty="0"/>
          </a:p>
        </p:txBody>
      </p:sp>
      <p:pic>
        <p:nvPicPr>
          <p:cNvPr id="4" name="Obrázek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34" y="980728"/>
            <a:ext cx="8517730" cy="480360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ovéPole 2"/>
          <p:cNvSpPr txBox="1"/>
          <p:nvPr/>
        </p:nvSpPr>
        <p:spPr>
          <a:xfrm>
            <a:off x="971600" y="896526"/>
            <a:ext cx="5256584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/>
            <a:r>
              <a:rPr lang="cs-CZ" sz="2800" dirty="0"/>
              <a:t>Porovnejte počet návštěvníků během týdne </a:t>
            </a:r>
            <a:r>
              <a:rPr lang="cs-CZ" sz="2800" dirty="0" smtClean="0"/>
              <a:t>(</a:t>
            </a:r>
            <a:r>
              <a:rPr lang="cs-CZ" sz="2800" dirty="0"/>
              <a:t>pondělí – pátek) </a:t>
            </a:r>
            <a:endParaRPr lang="cs-CZ" sz="2800" dirty="0" smtClean="0"/>
          </a:p>
          <a:p>
            <a:pPr lvl="0"/>
            <a:r>
              <a:rPr lang="cs-CZ" sz="2800" dirty="0" smtClean="0"/>
              <a:t>a o víkendu </a:t>
            </a:r>
            <a:r>
              <a:rPr lang="cs-CZ" sz="2800" dirty="0"/>
              <a:t>(sobota </a:t>
            </a:r>
            <a:r>
              <a:rPr lang="cs-CZ" sz="2800" dirty="0" smtClean="0"/>
              <a:t>a</a:t>
            </a:r>
            <a:r>
              <a:rPr lang="cs-CZ" sz="2800" dirty="0"/>
              <a:t> neděle).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249752" y="3985304"/>
            <a:ext cx="4536504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lvl="0"/>
            <a:r>
              <a:rPr lang="cs-CZ" sz="2800" dirty="0" smtClean="0"/>
              <a:t>850 + 1100 + 970 + 940 + 790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6173660" y="4005064"/>
            <a:ext cx="199874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lvl="0"/>
            <a:r>
              <a:rPr lang="cs-CZ" sz="2800" dirty="0" smtClean="0"/>
              <a:t>2200 + 1410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869184" y="4548970"/>
            <a:ext cx="129764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lvl="0"/>
            <a:r>
              <a:rPr lang="cs-CZ" sz="2800" dirty="0" smtClean="0"/>
              <a:t>4650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558076" y="4562618"/>
            <a:ext cx="1198268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lvl="0"/>
            <a:r>
              <a:rPr lang="cs-CZ" sz="2800" dirty="0" smtClean="0"/>
              <a:t>3610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4391980" y="5288340"/>
            <a:ext cx="62288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600" b="1" dirty="0" smtClean="0"/>
              <a:t>&gt;</a:t>
            </a:r>
            <a:endParaRPr lang="cs-CZ" sz="9600" b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080174" y="5908336"/>
            <a:ext cx="129764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lvl="0"/>
            <a:r>
              <a:rPr lang="cs-CZ" sz="2800" dirty="0" smtClean="0"/>
              <a:t>4650</a:t>
            </a:r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5343945" y="5908336"/>
            <a:ext cx="1198268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lvl="0"/>
            <a:r>
              <a:rPr lang="cs-CZ" sz="2800" dirty="0" smtClean="0"/>
              <a:t>3610</a:t>
            </a:r>
            <a:endParaRPr lang="cs-CZ" sz="2800" dirty="0"/>
          </a:p>
        </p:txBody>
      </p:sp>
      <p:sp>
        <p:nvSpPr>
          <p:cNvPr id="11" name="Nadpis 1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7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17.2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2104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/>
      <p:bldP spid="10" grpId="0" animBg="1"/>
      <p:bldP spid="13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188640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</a:t>
            </a:r>
            <a:r>
              <a:rPr lang="cs-CZ" sz="4000" b="1" dirty="0" smtClean="0"/>
              <a:t>18</a:t>
            </a:r>
            <a:endParaRPr lang="cs-CZ" sz="4000" dirty="0"/>
          </a:p>
        </p:txBody>
      </p:sp>
      <p:sp>
        <p:nvSpPr>
          <p:cNvPr id="5" name="Obdélník 4"/>
          <p:cNvSpPr/>
          <p:nvPr/>
        </p:nvSpPr>
        <p:spPr>
          <a:xfrm>
            <a:off x="251521" y="1484784"/>
            <a:ext cx="889247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/>
              <a:t>Graf ukazuje výdělky dělníků za první letošní měsíc. Určete: 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200" dirty="0"/>
              <a:t>Jaký je rozdíl mezi nejvyšším a nejnižším výdělkem. Údaje zaokrouhlete na celé stovky. </a:t>
            </a:r>
          </a:p>
          <a:p>
            <a:pPr marL="514350" lvl="0" indent="-514350">
              <a:buFont typeface="+mj-lt"/>
              <a:buAutoNum type="alphaLcParenR"/>
            </a:pPr>
            <a:r>
              <a:rPr lang="cs-CZ" sz="3200" dirty="0"/>
              <a:t>Karel pracuje ve dvojici s Honzou a Mirek pracuje ve dvojici s Tondou. Která dvojice dosáhla většího výdělku a o kolik Kč to bylo? 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200" dirty="0"/>
              <a:t>Seřaďte dělníky podle výdělků od nejmenšího po největší výdělek.</a:t>
            </a:r>
            <a:r>
              <a:rPr lang="cs-CZ" sz="3200" b="1" dirty="0"/>
              <a:t> </a:t>
            </a:r>
            <a:endParaRPr lang="cs-CZ" sz="3200" dirty="0"/>
          </a:p>
          <a:p>
            <a:pPr lvl="0"/>
            <a:endParaRPr lang="cs-CZ" sz="3200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7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0369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  <p:sndAc>
          <p:stSnd>
            <p:snd r:embed="rId3" name="camera.wav"/>
          </p:stSnd>
        </p:sndAc>
      </p:transition>
    </mc:Choice>
    <mc:Fallback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188640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</a:t>
            </a:r>
            <a:r>
              <a:rPr lang="cs-CZ" sz="4000" b="1" dirty="0" smtClean="0"/>
              <a:t>18</a:t>
            </a:r>
            <a:endParaRPr lang="cs-CZ" sz="4000" dirty="0"/>
          </a:p>
        </p:txBody>
      </p:sp>
      <p:pic>
        <p:nvPicPr>
          <p:cNvPr id="14" name="Obrázek 1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32" y="1196752"/>
            <a:ext cx="8334192" cy="46805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ovéPole 8"/>
          <p:cNvSpPr txBox="1"/>
          <p:nvPr/>
        </p:nvSpPr>
        <p:spPr>
          <a:xfrm>
            <a:off x="445801" y="951414"/>
            <a:ext cx="87125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/>
              <a:t>Jaký je rozdíl mezi nejvyšším a nejnižším výdělkem. 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2771800" y="1725799"/>
            <a:ext cx="22781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17498 -9999</a:t>
            </a:r>
            <a:endParaRPr lang="cs-CZ" sz="32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2783520" y="1720842"/>
            <a:ext cx="3595856" cy="58477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3200" dirty="0" smtClean="0"/>
              <a:t>17498 -9999 = 7499 </a:t>
            </a:r>
            <a:endParaRPr lang="cs-CZ" sz="3200" dirty="0"/>
          </a:p>
        </p:txBody>
      </p:sp>
      <p:cxnSp>
        <p:nvCxnSpPr>
          <p:cNvPr id="18" name="Přímá spojnice 17"/>
          <p:cNvCxnSpPr/>
          <p:nvPr/>
        </p:nvCxnSpPr>
        <p:spPr>
          <a:xfrm>
            <a:off x="1564196" y="2607108"/>
            <a:ext cx="696824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1564196" y="3789040"/>
            <a:ext cx="696824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7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18.1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728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16" grpId="1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32" y="1758300"/>
            <a:ext cx="8334192" cy="46805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ovéPole 8"/>
          <p:cNvSpPr txBox="1"/>
          <p:nvPr/>
        </p:nvSpPr>
        <p:spPr>
          <a:xfrm>
            <a:off x="179512" y="188640"/>
            <a:ext cx="217644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Karel pracuje ve dvojici s Honzou a Mirek pracuje </a:t>
            </a:r>
            <a:endParaRPr lang="cs-CZ" sz="3200" dirty="0" smtClean="0"/>
          </a:p>
          <a:p>
            <a:r>
              <a:rPr lang="cs-CZ" sz="3200" dirty="0" smtClean="0"/>
              <a:t>ve </a:t>
            </a:r>
            <a:r>
              <a:rPr lang="cs-CZ" sz="3200" dirty="0"/>
              <a:t>dvojici s Tondou. Která dvojice dosáhla většího </a:t>
            </a:r>
            <a:endParaRPr lang="cs-CZ" sz="3200" dirty="0" smtClean="0"/>
          </a:p>
          <a:p>
            <a:r>
              <a:rPr lang="cs-CZ" sz="3200" dirty="0" smtClean="0"/>
              <a:t>výdělku </a:t>
            </a:r>
            <a:r>
              <a:rPr lang="cs-CZ" sz="3200" dirty="0"/>
              <a:t>a o kolik Kč to bylo? </a:t>
            </a:r>
            <a:r>
              <a:rPr lang="cs-CZ" sz="3200" dirty="0" smtClean="0"/>
              <a:t> </a:t>
            </a:r>
            <a:endParaRPr lang="cs-CZ" sz="32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1907704" y="1763321"/>
            <a:ext cx="2659702" cy="58477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cs-CZ" sz="3200" dirty="0" smtClean="0"/>
              <a:t>17498 + 10654</a:t>
            </a:r>
            <a:endParaRPr lang="cs-CZ" sz="32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5580112" y="1758300"/>
            <a:ext cx="2736304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15324 + 13624</a:t>
            </a:r>
            <a:endParaRPr lang="cs-CZ" sz="32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264188" y="2437185"/>
            <a:ext cx="1368152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28948</a:t>
            </a:r>
            <a:endParaRPr lang="cs-CZ" sz="3200" dirty="0"/>
          </a:p>
        </p:txBody>
      </p:sp>
      <p:sp>
        <p:nvSpPr>
          <p:cNvPr id="3" name="Šipka doprava 2"/>
          <p:cNvSpPr/>
          <p:nvPr/>
        </p:nvSpPr>
        <p:spPr>
          <a:xfrm rot="19959387">
            <a:off x="2202402" y="3003038"/>
            <a:ext cx="3676210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Šipka doprava 10"/>
          <p:cNvSpPr/>
          <p:nvPr/>
        </p:nvSpPr>
        <p:spPr>
          <a:xfrm rot="17606331">
            <a:off x="5891925" y="3384629"/>
            <a:ext cx="2864742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3419872" y="3183058"/>
            <a:ext cx="620635" cy="2694214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7748899" y="4293096"/>
            <a:ext cx="620635" cy="158417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1907704" y="2406741"/>
            <a:ext cx="1226618" cy="58477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cs-CZ" sz="3200" dirty="0" smtClean="0"/>
              <a:t>28152</a:t>
            </a:r>
            <a:endParaRPr lang="cs-CZ" sz="32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4370299" y="1758299"/>
            <a:ext cx="1569853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28152 =</a:t>
            </a:r>
            <a:endParaRPr lang="cs-CZ" sz="3200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2553479" y="1763320"/>
            <a:ext cx="1368152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28948</a:t>
            </a:r>
            <a:endParaRPr lang="cs-CZ" sz="3200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3921631" y="1763321"/>
            <a:ext cx="460137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-</a:t>
            </a:r>
            <a:endParaRPr lang="cs-CZ" sz="3200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5949335" y="1743023"/>
            <a:ext cx="986529" cy="60005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798</a:t>
            </a:r>
            <a:endParaRPr lang="cs-CZ" sz="3200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1691680" y="2406741"/>
            <a:ext cx="6984776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Víc vydělala žlutá dvojice (Honza a Karel)</a:t>
            </a:r>
            <a:endParaRPr lang="cs-CZ" sz="3200" dirty="0"/>
          </a:p>
        </p:txBody>
      </p:sp>
      <p:sp>
        <p:nvSpPr>
          <p:cNvPr id="5" name="Obdélník 4"/>
          <p:cNvSpPr/>
          <p:nvPr/>
        </p:nvSpPr>
        <p:spPr>
          <a:xfrm>
            <a:off x="1963976" y="3564649"/>
            <a:ext cx="663808" cy="2312623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délník 24"/>
          <p:cNvSpPr/>
          <p:nvPr/>
        </p:nvSpPr>
        <p:spPr>
          <a:xfrm>
            <a:off x="6301420" y="3794123"/>
            <a:ext cx="663808" cy="208314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3419872" y="3183058"/>
            <a:ext cx="620635" cy="2694214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délník 25"/>
          <p:cNvSpPr/>
          <p:nvPr/>
        </p:nvSpPr>
        <p:spPr>
          <a:xfrm>
            <a:off x="7748899" y="4293096"/>
            <a:ext cx="620635" cy="158417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7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18.2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59044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6" grpId="0" animBg="1"/>
      <p:bldP spid="16" grpId="1" animBg="1"/>
      <p:bldP spid="10" grpId="0" animBg="1"/>
      <p:bldP spid="10" grpId="1" animBg="1"/>
      <p:bldP spid="3" grpId="0" animBg="1"/>
      <p:bldP spid="3" grpId="1" animBg="1"/>
      <p:bldP spid="11" grpId="0" animBg="1"/>
      <p:bldP spid="11" grpId="1" animBg="1"/>
      <p:bldP spid="4" grpId="0" animBg="1"/>
      <p:bldP spid="4" grpId="1" animBg="1"/>
      <p:bldP spid="13" grpId="0" animBg="1"/>
      <p:bldP spid="13" grpId="1" animBg="1"/>
      <p:bldP spid="17" grpId="0" animBg="1"/>
      <p:bldP spid="17" grpId="1" animBg="1"/>
      <p:bldP spid="19" grpId="0" animBg="1"/>
      <p:bldP spid="21" grpId="0" animBg="1"/>
      <p:bldP spid="22" grpId="0" animBg="1"/>
      <p:bldP spid="23" grpId="0" animBg="1"/>
      <p:bldP spid="24" grpId="0" animBg="1"/>
      <p:bldP spid="5" grpId="0" animBg="1"/>
      <p:bldP spid="25" grpId="0" animBg="1"/>
      <p:bldP spid="6" grpId="0" animBg="1"/>
      <p:bldP spid="26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188640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/>
              <a:t>Příklad </a:t>
            </a:r>
            <a:r>
              <a:rPr lang="cs-CZ" sz="4000" b="1" dirty="0" smtClean="0"/>
              <a:t>18</a:t>
            </a:r>
            <a:endParaRPr lang="cs-CZ" sz="40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445801" y="951414"/>
            <a:ext cx="84466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s-CZ" sz="3200" dirty="0"/>
              <a:t>Seřaďte dělníky podle výdělků od nejmenšího po největší výdělek</a:t>
            </a:r>
            <a:r>
              <a:rPr lang="cs-CZ" sz="3200" dirty="0" smtClean="0"/>
              <a:t>. </a:t>
            </a:r>
            <a:endParaRPr lang="cs-CZ" sz="3200" dirty="0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664" y="2012805"/>
            <a:ext cx="7730632" cy="403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700" kern="1200" dirty="0" smtClean="0">
                <a:solidFill>
                  <a:srgbClr val="FFFFFF"/>
                </a:solidFill>
                <a:effectLst/>
                <a:latin typeface="Calibri"/>
                <a:ea typeface="+mj-ea"/>
                <a:cs typeface="+mj-cs"/>
              </a:rPr>
              <a:t>Příklad 18.3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0462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6746" y="6858000"/>
            <a:ext cx="8229600" cy="1143000"/>
          </a:xfrm>
        </p:spPr>
        <p:txBody>
          <a:bodyPr>
            <a:normAutofit/>
          </a:bodyPr>
          <a:lstStyle/>
          <a:p>
            <a:r>
              <a:rPr lang="cs-CZ" sz="100" dirty="0" smtClean="0"/>
              <a:t>Příklad 19</a:t>
            </a:r>
            <a:endParaRPr lang="cs-CZ" sz="1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79512" y="1052736"/>
            <a:ext cx="864096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/>
              <a:t>Příklad 19 </a:t>
            </a:r>
            <a:r>
              <a:rPr lang="cs-CZ" sz="3600" b="1" dirty="0" smtClean="0"/>
              <a:t>– DÚ</a:t>
            </a:r>
          </a:p>
          <a:p>
            <a:endParaRPr lang="cs-CZ" sz="3600" dirty="0"/>
          </a:p>
          <a:p>
            <a:r>
              <a:rPr lang="cs-CZ" sz="3600" dirty="0"/>
              <a:t>Jana koupila 4 kilogramy banánů celkem za 72 Kč. Dále koupila 3 kilogramy broskví a </a:t>
            </a:r>
            <a:r>
              <a:rPr lang="cs-CZ" sz="3600" dirty="0" smtClean="0"/>
              <a:t>6</a:t>
            </a:r>
            <a:r>
              <a:rPr lang="cs-CZ" sz="3600" dirty="0" smtClean="0">
                <a:solidFill>
                  <a:srgbClr val="E0E7EF"/>
                </a:solidFill>
                <a:sym typeface="Symbol" panose="05050102010706020507" pitchFamily="18" charset="2"/>
              </a:rPr>
              <a:t></a:t>
            </a:r>
            <a:r>
              <a:rPr lang="cs-CZ" sz="3600" dirty="0" smtClean="0"/>
              <a:t>žvýkaček</a:t>
            </a:r>
            <a:r>
              <a:rPr lang="cs-CZ" sz="3600" dirty="0"/>
              <a:t>. 1</a:t>
            </a:r>
            <a:r>
              <a:rPr lang="cs-CZ" sz="3600" dirty="0">
                <a:solidFill>
                  <a:srgbClr val="E0E7EF"/>
                </a:solidFill>
                <a:sym typeface="Symbol" panose="05050102010706020507" pitchFamily="18" charset="2"/>
              </a:rPr>
              <a:t></a:t>
            </a:r>
            <a:r>
              <a:rPr lang="cs-CZ" sz="3600" dirty="0"/>
              <a:t>kilogram broskví stál stejně jako 2 kilogramy banánů. Jana zaplatila dvěma stokorunami a prodavačka jí vrátila zpět 2 Kč. Zjistěte kolik stála jedna žvýkačka?</a:t>
            </a:r>
          </a:p>
          <a:p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4187253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prism isInverted="1"/>
        <p:sndAc>
          <p:stSnd>
            <p:snd r:embed="rId2" name="camera.wav"/>
          </p:stSnd>
        </p:sndAc>
      </p:transition>
    </mc:Choice>
    <mc:Fallback>
      <p:transition spd="med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1" y="764704"/>
            <a:ext cx="2580680" cy="2479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1929577" y="852206"/>
            <a:ext cx="576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/>
              <a:t>3</a:t>
            </a:r>
            <a:endParaRPr lang="cs-CZ" sz="4000" b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2693989" y="898877"/>
            <a:ext cx="576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/>
              <a:t>1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3491880" y="898877"/>
            <a:ext cx="576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/>
              <a:t>2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1896734" y="1650640"/>
            <a:ext cx="576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/>
              <a:t>1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2693989" y="1650640"/>
            <a:ext cx="576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/>
              <a:t>3</a:t>
            </a:r>
            <a:endParaRPr lang="cs-CZ" sz="4000" b="1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3464643" y="1641135"/>
            <a:ext cx="576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/>
              <a:t>2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1907704" y="2321886"/>
            <a:ext cx="576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/>
              <a:t>6</a:t>
            </a:r>
            <a:endParaRPr lang="cs-CZ" sz="4000" b="1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2555776" y="2321886"/>
            <a:ext cx="9361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/>
              <a:t>10</a:t>
            </a:r>
            <a:endParaRPr lang="cs-CZ" sz="4000" b="1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464643" y="2321886"/>
            <a:ext cx="576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</a:rPr>
              <a:t>?</a:t>
            </a:r>
            <a:endParaRPr lang="cs-CZ" sz="4000" b="1" dirty="0">
              <a:solidFill>
                <a:srgbClr val="FF0000"/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1115617" y="3717032"/>
            <a:ext cx="74168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i="1" dirty="0" smtClean="0"/>
              <a:t>????</a:t>
            </a:r>
          </a:p>
          <a:p>
            <a:endParaRPr lang="cs-CZ" sz="4000" i="1" dirty="0"/>
          </a:p>
          <a:p>
            <a:r>
              <a:rPr lang="cs-CZ" sz="4000" i="1" dirty="0" smtClean="0"/>
              <a:t>1</a:t>
            </a:r>
            <a:r>
              <a:rPr lang="cs-CZ" sz="4000" i="1" dirty="0"/>
              <a:t>. řádek </a:t>
            </a:r>
            <a:r>
              <a:rPr lang="cs-CZ" sz="4000" i="1" dirty="0" smtClean="0"/>
              <a:t>+ trojnásobek </a:t>
            </a:r>
            <a:r>
              <a:rPr lang="cs-CZ" sz="4000" i="1" dirty="0"/>
              <a:t>druhého ř. </a:t>
            </a:r>
            <a:r>
              <a:rPr lang="cs-CZ" sz="4000" i="1" dirty="0" smtClean="0"/>
              <a:t> </a:t>
            </a:r>
            <a:endParaRPr lang="cs-CZ" sz="4000" dirty="0"/>
          </a:p>
        </p:txBody>
      </p: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-1" y="0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;Příklad 3a</a:t>
            </a:r>
            <a:endParaRPr lang="cs-CZ" sz="8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1067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764704"/>
            <a:ext cx="5161359" cy="4959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2339752" y="1196752"/>
            <a:ext cx="576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 smtClean="0"/>
              <a:t>3</a:t>
            </a:r>
            <a:endParaRPr lang="cs-CZ" sz="6000" b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3984327" y="1252821"/>
            <a:ext cx="576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/>
              <a:t>1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5436096" y="1252820"/>
            <a:ext cx="576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/>
              <a:t>2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2105049" y="2736272"/>
            <a:ext cx="15121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 smtClean="0"/>
              <a:t>1</a:t>
            </a:r>
            <a:r>
              <a:rPr lang="cs-CZ" sz="6000" b="1" dirty="0" smtClean="0">
                <a:solidFill>
                  <a:srgbClr val="00B050"/>
                </a:solidFill>
              </a:rPr>
              <a:t>.3</a:t>
            </a:r>
            <a:endParaRPr lang="cs-CZ" sz="6000" b="1" dirty="0">
              <a:solidFill>
                <a:srgbClr val="00B05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3617217" y="2736630"/>
            <a:ext cx="131028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 smtClean="0"/>
              <a:t>3</a:t>
            </a:r>
            <a:r>
              <a:rPr lang="cs-CZ" sz="6000" b="1" dirty="0" smtClean="0">
                <a:solidFill>
                  <a:srgbClr val="00B050"/>
                </a:solidFill>
              </a:rPr>
              <a:t>.3</a:t>
            </a:r>
            <a:endParaRPr lang="cs-CZ" sz="6000" b="1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5148064" y="2736629"/>
            <a:ext cx="12241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 smtClean="0"/>
              <a:t>2</a:t>
            </a:r>
            <a:r>
              <a:rPr lang="cs-CZ" sz="6000" b="1" dirty="0" smtClean="0">
                <a:solidFill>
                  <a:srgbClr val="00B050"/>
                </a:solidFill>
              </a:rPr>
              <a:t>.3</a:t>
            </a:r>
            <a:endParaRPr lang="cs-CZ" sz="6000" b="1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339752" y="4429561"/>
            <a:ext cx="576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 smtClean="0"/>
              <a:t>6</a:t>
            </a:r>
            <a:endParaRPr lang="cs-CZ" sz="6000" b="1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3851920" y="4429561"/>
            <a:ext cx="17398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 smtClean="0"/>
              <a:t>10</a:t>
            </a:r>
            <a:endParaRPr lang="cs-CZ" sz="6000" b="1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5459163" y="4429561"/>
            <a:ext cx="576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2105049" y="3949025"/>
            <a:ext cx="1188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>
                <a:solidFill>
                  <a:schemeClr val="accent4">
                    <a:lumMod val="75000"/>
                  </a:schemeClr>
                </a:solidFill>
              </a:rPr>
              <a:t>3+3</a:t>
            </a:r>
            <a:endParaRPr lang="cs-CZ" sz="4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3617217" y="3945250"/>
            <a:ext cx="1188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>
                <a:solidFill>
                  <a:schemeClr val="accent4">
                    <a:lumMod val="75000"/>
                  </a:schemeClr>
                </a:solidFill>
              </a:rPr>
              <a:t>1</a:t>
            </a:r>
            <a:r>
              <a:rPr lang="cs-CZ" sz="4000" b="1" dirty="0" smtClean="0">
                <a:solidFill>
                  <a:schemeClr val="accent4">
                    <a:lumMod val="75000"/>
                  </a:schemeClr>
                </a:solidFill>
              </a:rPr>
              <a:t>+9</a:t>
            </a:r>
            <a:endParaRPr lang="cs-CZ" sz="4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5148064" y="3956122"/>
            <a:ext cx="1188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>
                <a:solidFill>
                  <a:schemeClr val="accent4">
                    <a:lumMod val="75000"/>
                  </a:schemeClr>
                </a:solidFill>
              </a:rPr>
              <a:t>2+6</a:t>
            </a:r>
            <a:endParaRPr lang="cs-CZ" sz="4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0" name="Nadpis 1"/>
          <p:cNvSpPr>
            <a:spLocks noGrp="1"/>
          </p:cNvSpPr>
          <p:nvPr>
            <p:ph type="ctrTitle"/>
          </p:nvPr>
        </p:nvSpPr>
        <p:spPr>
          <a:xfrm>
            <a:off x="-1" y="0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3a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1858126" y="5586041"/>
            <a:ext cx="4264309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600" i="1" dirty="0">
                <a:solidFill>
                  <a:srgbClr val="FF0000"/>
                </a:solidFill>
              </a:rPr>
              <a:t>hledané číslo je </a:t>
            </a:r>
            <a:r>
              <a:rPr lang="cs-CZ" sz="4600" b="1" i="1" dirty="0">
                <a:solidFill>
                  <a:srgbClr val="FF0000"/>
                </a:solidFill>
              </a:rPr>
              <a:t>8</a:t>
            </a:r>
            <a:endParaRPr lang="cs-CZ" sz="46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9023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  <p:bldP spid="16" grpId="1"/>
      <p:bldP spid="17" grpId="0"/>
      <p:bldP spid="18" grpId="0"/>
      <p:bldP spid="19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"/>
          <p:cNvGrpSpPr/>
          <p:nvPr/>
        </p:nvGrpSpPr>
        <p:grpSpPr>
          <a:xfrm>
            <a:off x="389668" y="1772816"/>
            <a:ext cx="5161359" cy="4959518"/>
            <a:chOff x="1835696" y="1772816"/>
            <a:chExt cx="5161359" cy="4959518"/>
          </a:xfrm>
        </p:grpSpPr>
        <p:pic>
          <p:nvPicPr>
            <p:cNvPr id="1025" name="Picture 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5696" y="1772816"/>
              <a:ext cx="5161359" cy="4959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TextovéPole 2"/>
            <p:cNvSpPr txBox="1"/>
            <p:nvPr/>
          </p:nvSpPr>
          <p:spPr>
            <a:xfrm>
              <a:off x="2483768" y="2204864"/>
              <a:ext cx="122413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6000" b="1" dirty="0" smtClean="0"/>
                <a:t>16</a:t>
              </a:r>
              <a:endParaRPr lang="cs-CZ" sz="6000" b="1" dirty="0"/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4128343" y="2260933"/>
              <a:ext cx="57606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6000" b="1" dirty="0" smtClean="0"/>
                <a:t>4</a:t>
              </a:r>
              <a:endParaRPr lang="cs-CZ" sz="6000" b="1" dirty="0"/>
            </a:p>
          </p:txBody>
        </p:sp>
        <p:sp>
          <p:nvSpPr>
            <p:cNvPr id="8" name="TextovéPole 7"/>
            <p:cNvSpPr txBox="1"/>
            <p:nvPr/>
          </p:nvSpPr>
          <p:spPr>
            <a:xfrm>
              <a:off x="5580112" y="2260932"/>
              <a:ext cx="57606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6000" b="1" dirty="0">
                  <a:solidFill>
                    <a:srgbClr val="FF0000"/>
                  </a:solidFill>
                </a:rPr>
                <a:t>?</a:t>
              </a:r>
            </a:p>
          </p:txBody>
        </p:sp>
        <p:sp>
          <p:nvSpPr>
            <p:cNvPr id="9" name="TextovéPole 8"/>
            <p:cNvSpPr txBox="1"/>
            <p:nvPr/>
          </p:nvSpPr>
          <p:spPr>
            <a:xfrm>
              <a:off x="2483768" y="3744743"/>
              <a:ext cx="151216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6000" b="1" dirty="0" smtClean="0"/>
                <a:t>25</a:t>
              </a:r>
              <a:endParaRPr lang="cs-CZ" sz="6000" b="1" dirty="0"/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4125813" y="3744742"/>
              <a:ext cx="57606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6000" b="1" dirty="0" smtClean="0"/>
                <a:t>5</a:t>
              </a:r>
              <a:endParaRPr lang="cs-CZ" sz="6000" b="1" dirty="0"/>
            </a:p>
          </p:txBody>
        </p:sp>
        <p:sp>
          <p:nvSpPr>
            <p:cNvPr id="13" name="TextovéPole 12"/>
            <p:cNvSpPr txBox="1"/>
            <p:nvPr/>
          </p:nvSpPr>
          <p:spPr>
            <a:xfrm>
              <a:off x="5580112" y="3744741"/>
              <a:ext cx="57606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6000" b="1" dirty="0">
                  <a:solidFill>
                    <a:srgbClr val="FF0000"/>
                  </a:solidFill>
                </a:rPr>
                <a:t>?</a:t>
              </a:r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2483767" y="5229200"/>
              <a:ext cx="106866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6000" b="1" dirty="0" smtClean="0"/>
                <a:t>54</a:t>
              </a:r>
              <a:endParaRPr lang="cs-CZ" sz="6000" b="1" dirty="0"/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3995936" y="5229200"/>
              <a:ext cx="173980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6000" b="1" dirty="0" smtClean="0"/>
                <a:t>18</a:t>
              </a:r>
              <a:endParaRPr lang="cs-CZ" sz="6000" b="1" dirty="0"/>
            </a:p>
          </p:txBody>
        </p:sp>
        <p:sp>
          <p:nvSpPr>
            <p:cNvPr id="16" name="TextovéPole 15"/>
            <p:cNvSpPr txBox="1"/>
            <p:nvPr/>
          </p:nvSpPr>
          <p:spPr>
            <a:xfrm>
              <a:off x="5603179" y="5157192"/>
              <a:ext cx="57606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6000" b="1" dirty="0"/>
                <a:t>3</a:t>
              </a:r>
            </a:p>
          </p:txBody>
        </p:sp>
      </p:grpSp>
      <p:sp>
        <p:nvSpPr>
          <p:cNvPr id="17" name="Nadpis 1"/>
          <p:cNvSpPr>
            <a:spLocks noGrp="1"/>
          </p:cNvSpPr>
          <p:nvPr>
            <p:ph type="ctrTitle"/>
          </p:nvPr>
        </p:nvSpPr>
        <p:spPr>
          <a:xfrm>
            <a:off x="144015" y="1008112"/>
            <a:ext cx="1043609" cy="260648"/>
          </a:xfrm>
        </p:spPr>
        <p:txBody>
          <a:bodyPr>
            <a:normAutofit/>
          </a:bodyPr>
          <a:lstStyle/>
          <a:p>
            <a:r>
              <a:rPr lang="cs-CZ" sz="800" dirty="0" smtClean="0">
                <a:solidFill>
                  <a:schemeClr val="bg1"/>
                </a:solidFill>
              </a:rPr>
              <a:t>Příklad 3b - zadání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498929" y="279982"/>
            <a:ext cx="22541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Příklad 3b</a:t>
            </a:r>
            <a:endParaRPr lang="cs-CZ" sz="4000" dirty="0"/>
          </a:p>
        </p:txBody>
      </p:sp>
      <p:sp>
        <p:nvSpPr>
          <p:cNvPr id="19" name="Obdélník 18"/>
          <p:cNvSpPr/>
          <p:nvPr/>
        </p:nvSpPr>
        <p:spPr>
          <a:xfrm>
            <a:off x="498929" y="831460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Doplň chybějící čísla v tabulce. </a:t>
            </a:r>
            <a:endParaRPr lang="cs-CZ" sz="32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5545965" y="5229200"/>
            <a:ext cx="290940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dirty="0" smtClean="0"/>
              <a:t>54 : 18 = 3</a:t>
            </a:r>
            <a:endParaRPr lang="cs-CZ" sz="50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5512964" y="2241607"/>
            <a:ext cx="290940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dirty="0" smtClean="0"/>
              <a:t>16 : 4 = 4 </a:t>
            </a:r>
            <a:endParaRPr lang="cs-CZ" sz="5000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5549999" y="3744741"/>
            <a:ext cx="290940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dirty="0" smtClean="0"/>
              <a:t>25 : 5 = 5 </a:t>
            </a:r>
            <a:endParaRPr lang="cs-CZ" sz="5000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4137629" y="2243212"/>
            <a:ext cx="576064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6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3" name="TextovéPole 22"/>
          <p:cNvSpPr txBox="1"/>
          <p:nvPr/>
        </p:nvSpPr>
        <p:spPr>
          <a:xfrm>
            <a:off x="4137629" y="3748286"/>
            <a:ext cx="576064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6000" b="1" dirty="0">
                <a:solidFill>
                  <a:srgbClr val="FF0000"/>
                </a:solidFill>
              </a:rPr>
              <a:t>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3332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.1|0.4|0.3|0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|1.6|0.8|0.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0|0.3|0.8|0.5|0.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0|0.2|0.4|0.4|0.4|0.3|0.4|0.8|0.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1.1|1.1|1.3|0.7|0.7|0.9|0.5|0.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0|1.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0.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2|1.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0.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0.6|1.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1.7|2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0|0.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0.7|0.6|1.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0.5|1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0.5|0.4|0.6|1.4|1.6|3.2|2.4|2.2|1.9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|0.3|0.3|0.2|0.3|0.2|0.2|2.8|2.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|1.1|0.9|0.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0|0.3|3.4|0.9|0.5|0.8|2.9|0.6|0.7|1.5|0.5|4.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0.5|1.1|0.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0.3|0.4|0.5|1.5|0.5|0.5|0.7|1.4|1.2|0.5|1|0.3|1.4|0.4|1.4|0.6|1.7|0.4|1.4|0.6|1.6|1.9|1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6|0.8|0.7|0.8|0.8|0.7|0.6|0.7|0.7|0.7|0.6|1.1|2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5|0.5|1.3|0.5|1.2|1.9|0.5|1|0.7|1.2|1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0.5|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0.9|0.6|2.6|2.2|0.4|0.6|3.9|2.3|2.4|0.2|1.2|4.5|3.4|2.2|0.2|0.7|2.1|1.4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1|0.8|1.6|0.7|2.5|1.1|0.3|2.1|0.6|1.7|0.8|1|2.7|1.8|0.9|2.3|0.8|1.8|0.8|1.3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2.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0.7|0.9|0.7|1.9|1.4|1.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2|0.5|1.1|2.5|2.7|1|2.1|0.4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|0.5|1.1|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0.6|3.9|0.6|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0|0.2|1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0.4|0.3|0.4|0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|0.3|0.3|0.3|1|0.8|0.7|0.4|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2.4|0.5|0.7|2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2.4|0.7"/>
</p:tagLst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DocID Value="https://cws.connectedpdf.com/cDocID/942403FBFB7F43A68AA4D1AB3D1EE2AC~697D3EC827DD11E88FBC8A722B3AE65B4F2E78F51D90FD10-365BBC363A1C3546-E26703A69ABE2C86BC5B8600"/>
</file>

<file path=customXml/item2.xml><?xml version="1.0" encoding="utf-8"?>
<VersionID Value="https://cws.connectedpdf.com/cVersionID/942403FBFB7F43A68AA4D1AB3D1EE2AC~697E400227DD11E88FBC8A722B3AE65B4F2E0529A2504C99-A7A5E6A1EB609306-284FBBEF0D6031687F798600"/>
</file>

<file path=customXml/itemProps1.xml><?xml version="1.0" encoding="utf-8"?>
<ds:datastoreItem xmlns:ds="http://schemas.openxmlformats.org/officeDocument/2006/customXml" ds:itemID="{E51353E3-7C73-40AA-AE6B-F14B09D6523D}">
  <ds:schemaRefs/>
</ds:datastoreItem>
</file>

<file path=customXml/itemProps2.xml><?xml version="1.0" encoding="utf-8"?>
<ds:datastoreItem xmlns:ds="http://schemas.openxmlformats.org/officeDocument/2006/customXml" ds:itemID="{03C01BC8-AFF3-4153-9A2A-909C59F9809B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1252</TotalTime>
  <Words>3874</Words>
  <Application>Microsoft Office PowerPoint</Application>
  <PresentationFormat>Předvádění na obrazovce (4:3)</PresentationFormat>
  <Paragraphs>1010</Paragraphs>
  <Slides>67</Slides>
  <Notes>62</Notes>
  <HiddenSlides>13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67</vt:i4>
      </vt:variant>
    </vt:vector>
  </HeadingPairs>
  <TitlesOfParts>
    <vt:vector size="74" baseType="lpstr">
      <vt:lpstr>Arial</vt:lpstr>
      <vt:lpstr>Calibri</vt:lpstr>
      <vt:lpstr>Symbol</vt:lpstr>
      <vt:lpstr>Times New Roman</vt:lpstr>
      <vt:lpstr>Webdings</vt:lpstr>
      <vt:lpstr>Wingdings</vt:lpstr>
      <vt:lpstr>Motiv systému Office</vt:lpstr>
      <vt:lpstr>Příklad 1 - zadání</vt:lpstr>
      <vt:lpstr>Příklad 2 - zadání</vt:lpstr>
      <vt:lpstr>Příklad 2a - zadání</vt:lpstr>
      <vt:lpstr>Příklad 2b5 - zadání</vt:lpstr>
      <vt:lpstr>Příklad 2c - DÚ</vt:lpstr>
      <vt:lpstr>Příklad 3a - zadání</vt:lpstr>
      <vt:lpstr>;Příklad 3a</vt:lpstr>
      <vt:lpstr>Příklad 3a</vt:lpstr>
      <vt:lpstr>Příklad 3b - zadání</vt:lpstr>
      <vt:lpstr>Příklad 4 - zadání</vt:lpstr>
      <vt:lpstr>Příklad 4.1</vt:lpstr>
      <vt:lpstr>Příklad 4.2</vt:lpstr>
      <vt:lpstr>Příklad 4.3</vt:lpstr>
      <vt:lpstr>Příklad 5</vt:lpstr>
      <vt:lpstr>Příklad 5 - zadání</vt:lpstr>
      <vt:lpstr>Příklad 5.1</vt:lpstr>
      <vt:lpstr>Příklad 5.2</vt:lpstr>
      <vt:lpstr>Příklad 5.3</vt:lpstr>
      <vt:lpstr>Příklad 5.4</vt:lpstr>
      <vt:lpstr>Příklad 5.4</vt:lpstr>
      <vt:lpstr>Příklad 5.5</vt:lpstr>
      <vt:lpstr>Příklad 5.6 - řešení</vt:lpstr>
      <vt:lpstr>Příklad 6</vt:lpstr>
      <vt:lpstr>Příklad 6.1</vt:lpstr>
      <vt:lpstr>Příklad 6.2</vt:lpstr>
      <vt:lpstr>Příklad 6.3</vt:lpstr>
      <vt:lpstr>Příklad 6.4 - řešení</vt:lpstr>
      <vt:lpstr>Příklad 7</vt:lpstr>
      <vt:lpstr>Příklad 7.1</vt:lpstr>
      <vt:lpstr>Příklad 7.2</vt:lpstr>
      <vt:lpstr>Příklad 7.3</vt:lpstr>
      <vt:lpstr>Příklad 7.4</vt:lpstr>
      <vt:lpstr>Příklad 7.5</vt:lpstr>
      <vt:lpstr>Příklad 7.6</vt:lpstr>
      <vt:lpstr>Příklad 7.7 - řešení</vt:lpstr>
      <vt:lpstr>Příklad 8</vt:lpstr>
      <vt:lpstr>Příklad 8.1</vt:lpstr>
      <vt:lpstr>Příklad 8.2</vt:lpstr>
      <vt:lpstr>Příklad 8.3 - řešení</vt:lpstr>
      <vt:lpstr>Příklad 9</vt:lpstr>
      <vt:lpstr>Příklad 9.1</vt:lpstr>
      <vt:lpstr>Příklad 9.2</vt:lpstr>
      <vt:lpstr>Příklad 9.3</vt:lpstr>
      <vt:lpstr>Příklad 9.4</vt:lpstr>
      <vt:lpstr>Příklad 9.5</vt:lpstr>
      <vt:lpstr>Příklad 10</vt:lpstr>
      <vt:lpstr>Příklad 10</vt:lpstr>
      <vt:lpstr>Příklad 11</vt:lpstr>
      <vt:lpstr>Příklad 11.1</vt:lpstr>
      <vt:lpstr>Příklad 11.2</vt:lpstr>
      <vt:lpstr>Příklad 11.3</vt:lpstr>
      <vt:lpstr>Příklad 11.4</vt:lpstr>
      <vt:lpstr>Příklad 12</vt:lpstr>
      <vt:lpstr>Příklad 13</vt:lpstr>
      <vt:lpstr>Příklad 14</vt:lpstr>
      <vt:lpstr>Příklad 15 - zadání</vt:lpstr>
      <vt:lpstr>Příklad 15.2</vt:lpstr>
      <vt:lpstr>Příklad 15.2</vt:lpstr>
      <vt:lpstr>Příklad 16</vt:lpstr>
      <vt:lpstr>Příklad 17</vt:lpstr>
      <vt:lpstr>Příklad 17.1</vt:lpstr>
      <vt:lpstr>Příklad 17.2</vt:lpstr>
      <vt:lpstr>Příklad 18</vt:lpstr>
      <vt:lpstr>Příklad 18.1</vt:lpstr>
      <vt:lpstr>Příklad 18.2</vt:lpstr>
      <vt:lpstr>Příklad 18.3</vt:lpstr>
      <vt:lpstr>Příklad 19</vt:lpstr>
    </vt:vector>
  </TitlesOfParts>
  <Company>Gymnázium, Boskovice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Synek Jaroslav</dc:creator>
  <cp:lastModifiedBy>Synek</cp:lastModifiedBy>
  <cp:revision>125</cp:revision>
  <dcterms:created xsi:type="dcterms:W3CDTF">2015-02-27T18:30:20Z</dcterms:created>
  <dcterms:modified xsi:type="dcterms:W3CDTF">2018-03-15T10:04:35Z</dcterms:modified>
</cp:coreProperties>
</file>