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7" r:id="rId5"/>
    <p:sldId id="300" r:id="rId6"/>
    <p:sldId id="301" r:id="rId7"/>
    <p:sldId id="281" r:id="rId8"/>
    <p:sldId id="261" r:id="rId9"/>
    <p:sldId id="262" r:id="rId10"/>
    <p:sldId id="263" r:id="rId11"/>
    <p:sldId id="298" r:id="rId12"/>
    <p:sldId id="264" r:id="rId13"/>
    <p:sldId id="265" r:id="rId14"/>
    <p:sldId id="269" r:id="rId15"/>
    <p:sldId id="304" r:id="rId16"/>
    <p:sldId id="270" r:id="rId17"/>
    <p:sldId id="271" r:id="rId18"/>
    <p:sldId id="272" r:id="rId19"/>
    <p:sldId id="305" r:id="rId20"/>
    <p:sldId id="306" r:id="rId21"/>
    <p:sldId id="278" r:id="rId22"/>
    <p:sldId id="286" r:id="rId23"/>
    <p:sldId id="296" r:id="rId24"/>
    <p:sldId id="308" r:id="rId25"/>
    <p:sldId id="291" r:id="rId26"/>
    <p:sldId id="307" r:id="rId27"/>
    <p:sldId id="309" r:id="rId28"/>
    <p:sldId id="292" r:id="rId29"/>
    <p:sldId id="293" r:id="rId30"/>
    <p:sldId id="294" r:id="rId31"/>
    <p:sldId id="310" r:id="rId32"/>
    <p:sldId id="311" r:id="rId3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A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5" autoAdjust="0"/>
    <p:restoredTop sz="94660"/>
  </p:normalViewPr>
  <p:slideViewPr>
    <p:cSldViewPr>
      <p:cViewPr varScale="1">
        <p:scale>
          <a:sx n="65" d="100"/>
          <a:sy n="65" d="100"/>
        </p:scale>
        <p:origin x="145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8791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6916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2358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479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8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94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6553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9411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620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3821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321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03908-BEE1-46A5-B4E0-16174563563B}" type="datetimeFigureOut">
              <a:rPr lang="cs-CZ" smtClean="0"/>
              <a:t>17.03.2019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2819A4-8BAA-4F0D-B6F3-79D862D3894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95645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91713" y="230784"/>
            <a:ext cx="7772400" cy="1470025"/>
          </a:xfrm>
        </p:spPr>
        <p:txBody>
          <a:bodyPr/>
          <a:lstStyle/>
          <a:p>
            <a:r>
              <a:rPr lang="cs-CZ" b="1" dirty="0"/>
              <a:t>Převody jednotek délky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467544" y="1700809"/>
            <a:ext cx="828092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Délka</a:t>
            </a:r>
            <a:endParaRPr lang="cs-CZ" sz="2800" dirty="0" smtClean="0"/>
          </a:p>
          <a:p>
            <a:r>
              <a:rPr lang="cs-CZ" sz="2800" dirty="0" smtClean="0"/>
              <a:t>základní </a:t>
            </a:r>
            <a:r>
              <a:rPr lang="cs-CZ" sz="2800" dirty="0"/>
              <a:t>fyzikální veličina, </a:t>
            </a:r>
            <a:endParaRPr lang="cs-CZ" sz="2800" dirty="0" smtClean="0"/>
          </a:p>
          <a:p>
            <a:r>
              <a:rPr lang="cs-CZ" sz="2800" dirty="0" smtClean="0"/>
              <a:t>značka </a:t>
            </a:r>
            <a:r>
              <a:rPr lang="cs-CZ" sz="2800" b="1" dirty="0"/>
              <a:t>l</a:t>
            </a:r>
            <a:r>
              <a:rPr lang="cs-CZ" sz="2800" dirty="0"/>
              <a:t> </a:t>
            </a:r>
            <a:r>
              <a:rPr lang="cs-CZ" sz="2800" dirty="0" smtClean="0"/>
              <a:t>,</a:t>
            </a:r>
          </a:p>
          <a:p>
            <a:r>
              <a:rPr lang="cs-CZ" sz="2800" dirty="0" smtClean="0"/>
              <a:t>základní </a:t>
            </a:r>
            <a:r>
              <a:rPr lang="cs-CZ" sz="2800" dirty="0"/>
              <a:t>jednotka </a:t>
            </a:r>
            <a:r>
              <a:rPr lang="cs-CZ" sz="2800" b="1" dirty="0"/>
              <a:t>1 m </a:t>
            </a:r>
            <a:r>
              <a:rPr lang="cs-CZ" sz="2800" i="1" dirty="0"/>
              <a:t>(metr).</a:t>
            </a:r>
            <a:endParaRPr lang="cs-CZ" sz="2800" dirty="0"/>
          </a:p>
        </p:txBody>
      </p:sp>
      <p:sp>
        <p:nvSpPr>
          <p:cNvPr id="5" name="Obdélník 4"/>
          <p:cNvSpPr/>
          <p:nvPr/>
        </p:nvSpPr>
        <p:spPr>
          <a:xfrm>
            <a:off x="467544" y="3717032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Jednotky délky:</a:t>
            </a:r>
            <a:r>
              <a:rPr lang="cs-CZ" sz="2800" dirty="0"/>
              <a:t> </a:t>
            </a:r>
            <a:endParaRPr lang="cs-CZ" sz="2800" dirty="0" smtClean="0"/>
          </a:p>
          <a:p>
            <a:r>
              <a:rPr lang="cs-CZ" sz="2800" dirty="0" smtClean="0"/>
              <a:t>metr </a:t>
            </a:r>
            <a:r>
              <a:rPr lang="cs-CZ" sz="2800" dirty="0"/>
              <a:t>(m), </a:t>
            </a:r>
            <a:endParaRPr lang="cs-CZ" sz="2800" dirty="0" smtClean="0"/>
          </a:p>
          <a:p>
            <a:r>
              <a:rPr lang="cs-CZ" sz="2800" dirty="0" smtClean="0"/>
              <a:t>kilometr </a:t>
            </a:r>
            <a:r>
              <a:rPr lang="cs-CZ" sz="2800" dirty="0"/>
              <a:t>(km), </a:t>
            </a:r>
            <a:endParaRPr lang="cs-CZ" sz="2800" dirty="0" smtClean="0"/>
          </a:p>
          <a:p>
            <a:r>
              <a:rPr lang="cs-CZ" sz="2800" dirty="0" smtClean="0"/>
              <a:t>decimetr </a:t>
            </a:r>
            <a:r>
              <a:rPr lang="cs-CZ" sz="2800" dirty="0"/>
              <a:t>(dm), </a:t>
            </a:r>
            <a:endParaRPr lang="cs-CZ" sz="2800" dirty="0" smtClean="0"/>
          </a:p>
          <a:p>
            <a:r>
              <a:rPr lang="cs-CZ" sz="2800" dirty="0" smtClean="0"/>
              <a:t>centimetr </a:t>
            </a:r>
            <a:r>
              <a:rPr lang="cs-CZ" sz="2800" dirty="0"/>
              <a:t>(cm), </a:t>
            </a:r>
            <a:endParaRPr lang="cs-CZ" sz="2800" dirty="0" smtClean="0"/>
          </a:p>
          <a:p>
            <a:r>
              <a:rPr lang="cs-CZ" sz="2800" dirty="0" smtClean="0"/>
              <a:t>příp</a:t>
            </a:r>
            <a:r>
              <a:rPr lang="cs-CZ" sz="2800" dirty="0"/>
              <a:t>. milimetr (mm</a:t>
            </a:r>
          </a:p>
        </p:txBody>
      </p:sp>
    </p:spTree>
    <p:extLst>
      <p:ext uri="{BB962C8B-B14F-4D97-AF65-F5344CB8AC3E}">
        <p14:creationId xmlns:p14="http://schemas.microsoft.com/office/powerpoint/2010/main" val="3008674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hnutá šipka dolů 1"/>
          <p:cNvSpPr/>
          <p:nvPr/>
        </p:nvSpPr>
        <p:spPr>
          <a:xfrm rot="10800000">
            <a:off x="6092658" y="4237622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744774" y="3140967"/>
            <a:ext cx="39786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t</a:t>
            </a:r>
            <a:endParaRPr lang="cs-CZ" sz="48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2483768" y="3140966"/>
            <a:ext cx="7713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kg</a:t>
            </a:r>
            <a:endParaRPr lang="cs-CZ" sz="48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3995936" y="3158869"/>
            <a:ext cx="11015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dkg</a:t>
            </a:r>
            <a:endParaRPr lang="cs-CZ" sz="48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616246" y="3156596"/>
            <a:ext cx="47641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/>
              <a:t>g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6660232" y="3189959"/>
            <a:ext cx="976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mg</a:t>
            </a:r>
            <a:endParaRPr lang="cs-CZ" sz="4800" b="1" dirty="0"/>
          </a:p>
        </p:txBody>
      </p:sp>
      <p:sp>
        <p:nvSpPr>
          <p:cNvPr id="11" name="Zahnutá šipka dolů 10"/>
          <p:cNvSpPr/>
          <p:nvPr/>
        </p:nvSpPr>
        <p:spPr>
          <a:xfrm rot="10800000">
            <a:off x="4641959" y="4237622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Zahnutá šipka dolů 11"/>
          <p:cNvSpPr/>
          <p:nvPr/>
        </p:nvSpPr>
        <p:spPr>
          <a:xfrm rot="10800000">
            <a:off x="3246290" y="4237623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3" name="Zahnutá šipka dolů 12"/>
          <p:cNvSpPr/>
          <p:nvPr/>
        </p:nvSpPr>
        <p:spPr>
          <a:xfrm rot="10800000">
            <a:off x="1789330" y="4252561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6113447" y="4974748"/>
            <a:ext cx="1093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1000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815475" y="4988396"/>
            <a:ext cx="728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10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422307" y="4974748"/>
            <a:ext cx="910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100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1759559" y="4972641"/>
            <a:ext cx="10935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1000</a:t>
            </a:r>
            <a:endParaRPr lang="cs-CZ" sz="2800" dirty="0"/>
          </a:p>
        </p:txBody>
      </p:sp>
      <p:sp>
        <p:nvSpPr>
          <p:cNvPr id="25" name="Zahnutá šipka dolů 24"/>
          <p:cNvSpPr/>
          <p:nvPr/>
        </p:nvSpPr>
        <p:spPr>
          <a:xfrm>
            <a:off x="1789330" y="2469879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6" name="Zahnutá šipka dolů 25"/>
          <p:cNvSpPr/>
          <p:nvPr/>
        </p:nvSpPr>
        <p:spPr>
          <a:xfrm>
            <a:off x="3238336" y="2469879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7" name="Zahnutá šipka dolů 26"/>
          <p:cNvSpPr/>
          <p:nvPr/>
        </p:nvSpPr>
        <p:spPr>
          <a:xfrm>
            <a:off x="4641959" y="2469879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8" name="Zahnutá šipka dolů 27"/>
          <p:cNvSpPr/>
          <p:nvPr/>
        </p:nvSpPr>
        <p:spPr>
          <a:xfrm>
            <a:off x="6126896" y="2489126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1814896" y="1772816"/>
            <a:ext cx="1088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1000</a:t>
            </a:r>
            <a:endParaRPr lang="cs-CZ" sz="28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3410131" y="1782054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100</a:t>
            </a:r>
            <a:endParaRPr lang="cs-CZ" sz="28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4815475" y="1772816"/>
            <a:ext cx="723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10</a:t>
            </a:r>
            <a:endParaRPr lang="cs-CZ" sz="2800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6271079" y="1782964"/>
            <a:ext cx="10887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1000</a:t>
            </a:r>
            <a:endParaRPr lang="cs-CZ" sz="2800" dirty="0"/>
          </a:p>
        </p:txBody>
      </p:sp>
      <p:cxnSp>
        <p:nvCxnSpPr>
          <p:cNvPr id="34" name="Přímá spojnice se šipkou 33"/>
          <p:cNvCxnSpPr/>
          <p:nvPr/>
        </p:nvCxnSpPr>
        <p:spPr>
          <a:xfrm>
            <a:off x="2306343" y="1268760"/>
            <a:ext cx="43263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1453258" y="1007150"/>
            <a:ext cx="86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větší</a:t>
            </a:r>
            <a:endParaRPr lang="cs-CZ" sz="28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6741730" y="1007150"/>
            <a:ext cx="1061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menší</a:t>
            </a:r>
            <a:endParaRPr lang="cs-CZ" sz="28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7087950" y="5529359"/>
            <a:ext cx="1061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menší</a:t>
            </a:r>
            <a:endParaRPr lang="cs-CZ" sz="28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1593484" y="5529359"/>
            <a:ext cx="86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větší</a:t>
            </a:r>
            <a:endParaRPr lang="cs-CZ" sz="2800" dirty="0"/>
          </a:p>
        </p:txBody>
      </p:sp>
      <p:cxnSp>
        <p:nvCxnSpPr>
          <p:cNvPr id="40" name="Přímá spojnice se šipkou 39"/>
          <p:cNvCxnSpPr/>
          <p:nvPr/>
        </p:nvCxnSpPr>
        <p:spPr>
          <a:xfrm flipH="1">
            <a:off x="2699792" y="5790969"/>
            <a:ext cx="41156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834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07504" y="260648"/>
            <a:ext cx="9036496" cy="4088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Rozhodněte o každém tvrzení, zda je pravdivé (A), či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nikoli (N).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Šestina z jednoho a půl kg je 250 g.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1600 g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4 krát více než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4000 mg.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1,5 kg je 2 krát více než 750 g.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 kg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 dkg = 500 g.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250 q je jedna pětina z 1 t.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323528" y="1412776"/>
            <a:ext cx="82089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ovéPole 5"/>
          <p:cNvSpPr txBox="1"/>
          <p:nvPr/>
        </p:nvSpPr>
        <p:spPr>
          <a:xfrm>
            <a:off x="5843169" y="2766712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ANO</a:t>
            </a:r>
            <a:endParaRPr lang="cs-CZ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982699" y="2327078"/>
            <a:ext cx="591829" cy="475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NE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5843170" y="1840569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ANO</a:t>
            </a:r>
            <a:endParaRPr lang="cs-CZ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843169" y="3217166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ANO</a:t>
            </a:r>
            <a:endParaRPr lang="cs-CZ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5978621" y="3734628"/>
            <a:ext cx="591829" cy="475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NE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598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87524" y="1168590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Objem</a:t>
            </a:r>
            <a:r>
              <a:rPr lang="cs-CZ" sz="2800" dirty="0"/>
              <a:t> </a:t>
            </a:r>
            <a:endParaRPr lang="cs-CZ" sz="2800" dirty="0" smtClean="0"/>
          </a:p>
          <a:p>
            <a:r>
              <a:rPr lang="cs-CZ" sz="2800" dirty="0" smtClean="0"/>
              <a:t>základní </a:t>
            </a:r>
            <a:r>
              <a:rPr lang="cs-CZ" sz="2800" dirty="0"/>
              <a:t>fyzikální veličina, </a:t>
            </a:r>
            <a:endParaRPr lang="cs-CZ" sz="2800" dirty="0" smtClean="0"/>
          </a:p>
          <a:p>
            <a:r>
              <a:rPr lang="cs-CZ" sz="2800" dirty="0" smtClean="0"/>
              <a:t>značka </a:t>
            </a:r>
            <a:r>
              <a:rPr lang="cs-CZ" sz="2800" b="1" dirty="0"/>
              <a:t>V</a:t>
            </a:r>
            <a:r>
              <a:rPr lang="cs-CZ" sz="2800" dirty="0"/>
              <a:t>, </a:t>
            </a:r>
            <a:endParaRPr lang="cs-CZ" sz="2800" dirty="0" smtClean="0"/>
          </a:p>
          <a:p>
            <a:r>
              <a:rPr lang="cs-CZ" sz="2800" dirty="0" smtClean="0"/>
              <a:t>základní </a:t>
            </a:r>
            <a:r>
              <a:rPr lang="cs-CZ" sz="2800" dirty="0"/>
              <a:t>jednotka </a:t>
            </a:r>
            <a:r>
              <a:rPr lang="cs-CZ" sz="2800" b="1" dirty="0"/>
              <a:t>1 l </a:t>
            </a:r>
            <a:r>
              <a:rPr lang="cs-CZ" sz="2800" i="1" dirty="0"/>
              <a:t>(litr </a:t>
            </a:r>
            <a:r>
              <a:rPr lang="cs-CZ" sz="2800" i="1" dirty="0" smtClean="0"/>
              <a:t>– není </a:t>
            </a:r>
            <a:r>
              <a:rPr lang="cs-CZ" sz="2800" i="1" dirty="0"/>
              <a:t>zaveden </a:t>
            </a:r>
            <a:r>
              <a:rPr lang="cs-CZ" sz="2800" i="1" dirty="0" err="1"/>
              <a:t>m</a:t>
            </a:r>
            <a:r>
              <a:rPr lang="cs-CZ" sz="2800" i="1" baseline="30000" dirty="0" err="1"/>
              <a:t>3</a:t>
            </a:r>
            <a:r>
              <a:rPr lang="cs-CZ" sz="2800" i="1" dirty="0"/>
              <a:t>)</a:t>
            </a:r>
            <a:endParaRPr lang="cs-CZ" sz="2800" dirty="0"/>
          </a:p>
        </p:txBody>
      </p:sp>
      <p:sp>
        <p:nvSpPr>
          <p:cNvPr id="6" name="Obdélník 5"/>
          <p:cNvSpPr/>
          <p:nvPr/>
        </p:nvSpPr>
        <p:spPr>
          <a:xfrm>
            <a:off x="359532" y="3444388"/>
            <a:ext cx="8712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Jednotky objemu:</a:t>
            </a:r>
            <a:r>
              <a:rPr lang="cs-CZ" sz="2800" dirty="0"/>
              <a:t> </a:t>
            </a:r>
            <a:endParaRPr lang="cs-CZ" sz="2800" dirty="0" smtClean="0"/>
          </a:p>
          <a:p>
            <a:r>
              <a:rPr lang="cs-CZ" sz="2800" dirty="0" smtClean="0"/>
              <a:t>litr </a:t>
            </a:r>
            <a:r>
              <a:rPr lang="cs-CZ" sz="2800" dirty="0"/>
              <a:t>(l), </a:t>
            </a:r>
            <a:endParaRPr lang="cs-CZ" sz="2800" dirty="0" smtClean="0"/>
          </a:p>
          <a:p>
            <a:r>
              <a:rPr lang="cs-CZ" sz="2800" dirty="0" smtClean="0"/>
              <a:t>hektolitr </a:t>
            </a:r>
            <a:r>
              <a:rPr lang="cs-CZ" sz="2800" dirty="0"/>
              <a:t>(hl), </a:t>
            </a:r>
            <a:endParaRPr lang="cs-CZ" sz="2800" dirty="0" smtClean="0"/>
          </a:p>
          <a:p>
            <a:r>
              <a:rPr lang="cs-CZ" sz="2800" dirty="0" smtClean="0"/>
              <a:t>decilitr </a:t>
            </a:r>
            <a:r>
              <a:rPr lang="cs-CZ" sz="2800" dirty="0"/>
              <a:t>(dl), </a:t>
            </a:r>
            <a:endParaRPr lang="cs-CZ" sz="2800" dirty="0" smtClean="0"/>
          </a:p>
          <a:p>
            <a:r>
              <a:rPr lang="cs-CZ" sz="2800" dirty="0" smtClean="0"/>
              <a:t>centilitr </a:t>
            </a:r>
            <a:r>
              <a:rPr lang="cs-CZ" sz="2800" dirty="0"/>
              <a:t>(cl), </a:t>
            </a:r>
            <a:endParaRPr lang="cs-CZ" sz="2800" dirty="0" smtClean="0"/>
          </a:p>
          <a:p>
            <a:r>
              <a:rPr lang="cs-CZ" sz="2800" dirty="0" smtClean="0"/>
              <a:t>mililitr </a:t>
            </a:r>
            <a:r>
              <a:rPr lang="cs-CZ" sz="2800" dirty="0"/>
              <a:t>(ml)</a:t>
            </a:r>
          </a:p>
        </p:txBody>
      </p:sp>
      <p:sp>
        <p:nvSpPr>
          <p:cNvPr id="2" name="Obdélník 1"/>
          <p:cNvSpPr/>
          <p:nvPr/>
        </p:nvSpPr>
        <p:spPr>
          <a:xfrm>
            <a:off x="287524" y="460704"/>
            <a:ext cx="56796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/>
              <a:t>Převody jednotek objemu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52080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548680"/>
            <a:ext cx="8280920" cy="58326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696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ahnutá šipka dolů 1"/>
          <p:cNvSpPr/>
          <p:nvPr/>
        </p:nvSpPr>
        <p:spPr>
          <a:xfrm rot="10800000">
            <a:off x="6092658" y="4237622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744774" y="3140967"/>
            <a:ext cx="6655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hl</a:t>
            </a:r>
            <a:endParaRPr lang="cs-CZ" sz="48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2883844" y="3209206"/>
            <a:ext cx="33534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/>
              <a:t>l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995936" y="3158869"/>
            <a:ext cx="92365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dcl</a:t>
            </a:r>
            <a:endParaRPr lang="cs-CZ" sz="48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5616246" y="3156596"/>
            <a:ext cx="59343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cl</a:t>
            </a:r>
            <a:endParaRPr lang="cs-CZ" sz="4800" b="1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660232" y="3189959"/>
            <a:ext cx="8354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ml</a:t>
            </a:r>
            <a:endParaRPr lang="cs-CZ" sz="4800" b="1" dirty="0"/>
          </a:p>
        </p:txBody>
      </p:sp>
      <p:sp>
        <p:nvSpPr>
          <p:cNvPr id="11" name="Zahnutá šipka dolů 10"/>
          <p:cNvSpPr/>
          <p:nvPr/>
        </p:nvSpPr>
        <p:spPr>
          <a:xfrm rot="10800000">
            <a:off x="4641959" y="4237622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Zahnutá šipka dolů 11"/>
          <p:cNvSpPr/>
          <p:nvPr/>
        </p:nvSpPr>
        <p:spPr>
          <a:xfrm rot="10800000">
            <a:off x="3246290" y="4237623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3" name="Zahnutá šipka dolů 12"/>
          <p:cNvSpPr/>
          <p:nvPr/>
        </p:nvSpPr>
        <p:spPr>
          <a:xfrm rot="10800000">
            <a:off x="1789330" y="4252561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6340245" y="5006139"/>
            <a:ext cx="728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10</a:t>
            </a:r>
            <a:endParaRPr lang="cs-CZ" sz="2800" dirty="0"/>
          </a:p>
        </p:txBody>
      </p:sp>
      <p:sp>
        <p:nvSpPr>
          <p:cNvPr id="15" name="TextovéPole 14"/>
          <p:cNvSpPr txBox="1"/>
          <p:nvPr/>
        </p:nvSpPr>
        <p:spPr>
          <a:xfrm>
            <a:off x="4815475" y="4988396"/>
            <a:ext cx="728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10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3422307" y="4974748"/>
            <a:ext cx="728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10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1759559" y="4972641"/>
            <a:ext cx="9108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100</a:t>
            </a:r>
            <a:endParaRPr lang="cs-CZ" sz="2800" dirty="0"/>
          </a:p>
        </p:txBody>
      </p:sp>
      <p:sp>
        <p:nvSpPr>
          <p:cNvPr id="25" name="Zahnutá šipka dolů 24"/>
          <p:cNvSpPr/>
          <p:nvPr/>
        </p:nvSpPr>
        <p:spPr>
          <a:xfrm>
            <a:off x="1789330" y="2469879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6" name="Zahnutá šipka dolů 25"/>
          <p:cNvSpPr/>
          <p:nvPr/>
        </p:nvSpPr>
        <p:spPr>
          <a:xfrm>
            <a:off x="3238336" y="2469879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7" name="Zahnutá šipka dolů 26"/>
          <p:cNvSpPr/>
          <p:nvPr/>
        </p:nvSpPr>
        <p:spPr>
          <a:xfrm>
            <a:off x="4641959" y="2469879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8" name="Zahnutá šipka dolů 27"/>
          <p:cNvSpPr/>
          <p:nvPr/>
        </p:nvSpPr>
        <p:spPr>
          <a:xfrm>
            <a:off x="6126896" y="2489126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1814896" y="1772816"/>
            <a:ext cx="9060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100</a:t>
            </a:r>
            <a:endParaRPr lang="cs-CZ" sz="28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3410131" y="1782054"/>
            <a:ext cx="723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10</a:t>
            </a:r>
            <a:endParaRPr lang="cs-CZ" sz="28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4815475" y="1772816"/>
            <a:ext cx="723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10</a:t>
            </a:r>
            <a:endParaRPr lang="cs-CZ" sz="2800" dirty="0"/>
          </a:p>
        </p:txBody>
      </p:sp>
      <p:sp>
        <p:nvSpPr>
          <p:cNvPr id="32" name="TextovéPole 31"/>
          <p:cNvSpPr txBox="1"/>
          <p:nvPr/>
        </p:nvSpPr>
        <p:spPr>
          <a:xfrm>
            <a:off x="6271079" y="1782964"/>
            <a:ext cx="7232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10</a:t>
            </a:r>
            <a:endParaRPr lang="cs-CZ" sz="2800" dirty="0"/>
          </a:p>
        </p:txBody>
      </p:sp>
      <p:cxnSp>
        <p:nvCxnSpPr>
          <p:cNvPr id="34" name="Přímá spojnice se šipkou 33"/>
          <p:cNvCxnSpPr/>
          <p:nvPr/>
        </p:nvCxnSpPr>
        <p:spPr>
          <a:xfrm>
            <a:off x="2306343" y="1268760"/>
            <a:ext cx="43263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1453258" y="1007150"/>
            <a:ext cx="86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větší</a:t>
            </a:r>
            <a:endParaRPr lang="cs-CZ" sz="28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6741730" y="1007150"/>
            <a:ext cx="1061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menší</a:t>
            </a:r>
            <a:endParaRPr lang="cs-CZ" sz="28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7087950" y="5529359"/>
            <a:ext cx="1061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menší</a:t>
            </a:r>
            <a:endParaRPr lang="cs-CZ" sz="28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1593484" y="5529359"/>
            <a:ext cx="86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větší</a:t>
            </a:r>
            <a:endParaRPr lang="cs-CZ" sz="2800" dirty="0"/>
          </a:p>
        </p:txBody>
      </p:sp>
      <p:cxnSp>
        <p:nvCxnSpPr>
          <p:cNvPr id="40" name="Přímá spojnice se šipkou 39"/>
          <p:cNvCxnSpPr/>
          <p:nvPr/>
        </p:nvCxnSpPr>
        <p:spPr>
          <a:xfrm flipH="1">
            <a:off x="2699792" y="5790969"/>
            <a:ext cx="41156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766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07504" y="260648"/>
            <a:ext cx="9036496" cy="40882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Rozhodněte o každém tvrzení, zda je pravdivé (A), či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nikoli (N).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Desetina z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jednoho a půl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litru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150 ml.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hl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4 krát více než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160 l.</a:t>
            </a:r>
          </a:p>
          <a:p>
            <a:pPr marL="342900" indent="-342900">
              <a:lnSpc>
                <a:spcPct val="107000"/>
              </a:lnSpc>
              <a:buFont typeface="+mj-lt"/>
              <a:buAutoNum type="alphaLcParenR"/>
            </a:pPr>
            <a:r>
              <a:rPr lang="cs-CZ" sz="2800" dirty="0"/>
              <a:t>2,5 l </a:t>
            </a:r>
            <a:r>
              <a:rPr lang="cs-CZ" sz="2800" dirty="0" smtClean="0"/>
              <a:t>je pětkrát více než 500 </a:t>
            </a:r>
            <a:r>
              <a:rPr lang="cs-CZ" sz="2800" dirty="0"/>
              <a:t>ml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2,5 hl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200 l = 2300 l.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250 l je jedna pětina z 10 hl.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323528" y="1412776"/>
            <a:ext cx="82089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extovéPole 5"/>
          <p:cNvSpPr txBox="1"/>
          <p:nvPr/>
        </p:nvSpPr>
        <p:spPr>
          <a:xfrm>
            <a:off x="6581088" y="2719853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ANO</a:t>
            </a:r>
            <a:endParaRPr lang="cs-CZ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705906" y="2297505"/>
            <a:ext cx="591829" cy="475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NE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709198" y="1852411"/>
            <a:ext cx="8627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ANO</a:t>
            </a:r>
            <a:endParaRPr lang="cs-CZ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662608" y="3195508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NE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641418" y="3796010"/>
            <a:ext cx="591829" cy="4756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NE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254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359024" y="1628800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Čas</a:t>
            </a:r>
            <a:endParaRPr lang="cs-CZ" sz="2800" dirty="0" smtClean="0"/>
          </a:p>
          <a:p>
            <a:r>
              <a:rPr lang="cs-CZ" sz="2800" dirty="0" smtClean="0"/>
              <a:t>základní </a:t>
            </a:r>
            <a:r>
              <a:rPr lang="cs-CZ" sz="2800" dirty="0"/>
              <a:t>fyzikální veličina, </a:t>
            </a:r>
            <a:endParaRPr lang="cs-CZ" sz="2800" dirty="0" smtClean="0"/>
          </a:p>
          <a:p>
            <a:r>
              <a:rPr lang="cs-CZ" sz="2800" dirty="0" smtClean="0"/>
              <a:t>značka </a:t>
            </a:r>
            <a:r>
              <a:rPr lang="cs-CZ" sz="2800" b="1" dirty="0"/>
              <a:t>t</a:t>
            </a:r>
            <a:r>
              <a:rPr lang="cs-CZ" sz="2800" dirty="0"/>
              <a:t> </a:t>
            </a:r>
            <a:r>
              <a:rPr lang="cs-CZ" sz="2800" i="1" dirty="0"/>
              <a:t>(z angl. </a:t>
            </a:r>
            <a:r>
              <a:rPr lang="cs-CZ" sz="2800" i="1" dirty="0" err="1"/>
              <a:t>time</a:t>
            </a:r>
            <a:r>
              <a:rPr lang="cs-CZ" sz="2800" i="1" dirty="0"/>
              <a:t>)</a:t>
            </a:r>
            <a:r>
              <a:rPr lang="cs-CZ" sz="2800" dirty="0"/>
              <a:t>, </a:t>
            </a:r>
            <a:endParaRPr lang="cs-CZ" sz="2800" dirty="0" smtClean="0"/>
          </a:p>
          <a:p>
            <a:r>
              <a:rPr lang="cs-CZ" sz="2800" dirty="0" smtClean="0"/>
              <a:t>základní </a:t>
            </a:r>
            <a:r>
              <a:rPr lang="cs-CZ" sz="2800" dirty="0"/>
              <a:t>jednotka </a:t>
            </a:r>
            <a:r>
              <a:rPr lang="cs-CZ" sz="2800" b="1" dirty="0"/>
              <a:t>1 s </a:t>
            </a:r>
            <a:r>
              <a:rPr lang="cs-CZ" sz="2800" i="1" dirty="0"/>
              <a:t>(sekunda</a:t>
            </a:r>
            <a:r>
              <a:rPr lang="cs-CZ" sz="2800" i="1" dirty="0" smtClean="0"/>
              <a:t>).</a:t>
            </a:r>
            <a:endParaRPr lang="cs-CZ" sz="2800" dirty="0"/>
          </a:p>
        </p:txBody>
      </p:sp>
      <p:sp>
        <p:nvSpPr>
          <p:cNvPr id="6" name="Obdélník 5"/>
          <p:cNvSpPr/>
          <p:nvPr/>
        </p:nvSpPr>
        <p:spPr>
          <a:xfrm>
            <a:off x="373468" y="3861048"/>
            <a:ext cx="87129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Jednotky času:</a:t>
            </a:r>
            <a:r>
              <a:rPr lang="cs-CZ" sz="2800" dirty="0" smtClean="0"/>
              <a:t> </a:t>
            </a:r>
          </a:p>
          <a:p>
            <a:r>
              <a:rPr lang="cs-CZ" sz="2800" dirty="0" smtClean="0"/>
              <a:t>den (d), </a:t>
            </a:r>
          </a:p>
          <a:p>
            <a:r>
              <a:rPr lang="cs-CZ" sz="2800" dirty="0" smtClean="0"/>
              <a:t>hodina (h), </a:t>
            </a:r>
          </a:p>
          <a:p>
            <a:r>
              <a:rPr lang="cs-CZ" sz="2800" dirty="0" smtClean="0"/>
              <a:t>minuta (min), </a:t>
            </a:r>
          </a:p>
          <a:p>
            <a:r>
              <a:rPr lang="cs-CZ" sz="2800" dirty="0" smtClean="0"/>
              <a:t>sekunda (s)</a:t>
            </a:r>
            <a:endParaRPr lang="cs-CZ" sz="2800" dirty="0"/>
          </a:p>
        </p:txBody>
      </p:sp>
      <p:sp>
        <p:nvSpPr>
          <p:cNvPr id="2" name="Obdélník 1"/>
          <p:cNvSpPr/>
          <p:nvPr/>
        </p:nvSpPr>
        <p:spPr>
          <a:xfrm>
            <a:off x="287524" y="460704"/>
            <a:ext cx="499220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/>
              <a:t>Převody jednotek </a:t>
            </a:r>
            <a:r>
              <a:rPr lang="cs-CZ" sz="4000" b="1" dirty="0" smtClean="0"/>
              <a:t>času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47860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48680"/>
            <a:ext cx="7920880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294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2713782" y="3140967"/>
            <a:ext cx="5148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d</a:t>
            </a:r>
            <a:endParaRPr lang="cs-CZ" sz="48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3852852" y="3209206"/>
            <a:ext cx="5148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h</a:t>
            </a:r>
            <a:endParaRPr lang="cs-CZ" sz="4800" b="1" dirty="0"/>
          </a:p>
        </p:txBody>
      </p:sp>
      <p:sp>
        <p:nvSpPr>
          <p:cNvPr id="8" name="TextovéPole 7"/>
          <p:cNvSpPr txBox="1"/>
          <p:nvPr/>
        </p:nvSpPr>
        <p:spPr>
          <a:xfrm>
            <a:off x="4964944" y="3158869"/>
            <a:ext cx="116570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min</a:t>
            </a:r>
            <a:endParaRPr lang="cs-CZ" sz="4800" b="1" dirty="0"/>
          </a:p>
        </p:txBody>
      </p:sp>
      <p:sp>
        <p:nvSpPr>
          <p:cNvPr id="9" name="TextovéPole 8"/>
          <p:cNvSpPr txBox="1"/>
          <p:nvPr/>
        </p:nvSpPr>
        <p:spPr>
          <a:xfrm>
            <a:off x="6585254" y="3156596"/>
            <a:ext cx="4299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800" b="1" dirty="0" smtClean="0"/>
              <a:t>s</a:t>
            </a:r>
            <a:endParaRPr lang="cs-CZ" sz="4800" b="1" dirty="0"/>
          </a:p>
        </p:txBody>
      </p:sp>
      <p:sp>
        <p:nvSpPr>
          <p:cNvPr id="11" name="Zahnutá šipka dolů 10"/>
          <p:cNvSpPr/>
          <p:nvPr/>
        </p:nvSpPr>
        <p:spPr>
          <a:xfrm rot="10800000">
            <a:off x="5610967" y="4237622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2" name="Zahnutá šipka dolů 11"/>
          <p:cNvSpPr/>
          <p:nvPr/>
        </p:nvSpPr>
        <p:spPr>
          <a:xfrm rot="10800000">
            <a:off x="4215298" y="4237623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3" name="Zahnutá šipka dolů 12"/>
          <p:cNvSpPr/>
          <p:nvPr/>
        </p:nvSpPr>
        <p:spPr>
          <a:xfrm rot="10800000">
            <a:off x="2758338" y="4252561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5866371" y="4988396"/>
            <a:ext cx="728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60</a:t>
            </a:r>
            <a:endParaRPr lang="cs-CZ" sz="28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4473203" y="4974748"/>
            <a:ext cx="728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60</a:t>
            </a:r>
            <a:endParaRPr lang="cs-CZ" sz="2800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2810455" y="4972641"/>
            <a:ext cx="7280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: 24</a:t>
            </a:r>
            <a:endParaRPr lang="cs-CZ" sz="2800" dirty="0"/>
          </a:p>
        </p:txBody>
      </p:sp>
      <p:sp>
        <p:nvSpPr>
          <p:cNvPr id="25" name="Zahnutá šipka dolů 24"/>
          <p:cNvSpPr/>
          <p:nvPr/>
        </p:nvSpPr>
        <p:spPr>
          <a:xfrm>
            <a:off x="2758338" y="2469879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6" name="Zahnutá šipka dolů 25"/>
          <p:cNvSpPr/>
          <p:nvPr/>
        </p:nvSpPr>
        <p:spPr>
          <a:xfrm>
            <a:off x="4207344" y="2469879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7" name="Zahnutá šipka dolů 26"/>
          <p:cNvSpPr/>
          <p:nvPr/>
        </p:nvSpPr>
        <p:spPr>
          <a:xfrm>
            <a:off x="5610967" y="2469879"/>
            <a:ext cx="1080120" cy="720080"/>
          </a:xfrm>
          <a:prstGeom prst="curvedDownArrow">
            <a:avLst>
              <a:gd name="adj1" fmla="val 25000"/>
              <a:gd name="adj2" fmla="val 50000"/>
              <a:gd name="adj3" fmla="val 2879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2721608" y="1772816"/>
            <a:ext cx="875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24</a:t>
            </a:r>
            <a:endParaRPr lang="cs-CZ" sz="2800" dirty="0"/>
          </a:p>
        </p:txBody>
      </p:sp>
      <p:sp>
        <p:nvSpPr>
          <p:cNvPr id="30" name="TextovéPole 29"/>
          <p:cNvSpPr txBox="1"/>
          <p:nvPr/>
        </p:nvSpPr>
        <p:spPr>
          <a:xfrm>
            <a:off x="4316843" y="1782054"/>
            <a:ext cx="875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60</a:t>
            </a:r>
            <a:endParaRPr lang="cs-CZ" sz="2800" dirty="0"/>
          </a:p>
        </p:txBody>
      </p:sp>
      <p:sp>
        <p:nvSpPr>
          <p:cNvPr id="31" name="TextovéPole 30"/>
          <p:cNvSpPr txBox="1"/>
          <p:nvPr/>
        </p:nvSpPr>
        <p:spPr>
          <a:xfrm>
            <a:off x="5722187" y="1772816"/>
            <a:ext cx="8751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. 60</a:t>
            </a:r>
            <a:endParaRPr lang="cs-CZ" sz="2800" dirty="0"/>
          </a:p>
        </p:txBody>
      </p:sp>
      <p:cxnSp>
        <p:nvCxnSpPr>
          <p:cNvPr id="34" name="Přímá spojnice se šipkou 33"/>
          <p:cNvCxnSpPr/>
          <p:nvPr/>
        </p:nvCxnSpPr>
        <p:spPr>
          <a:xfrm>
            <a:off x="2306343" y="1268760"/>
            <a:ext cx="432637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ovéPole 34"/>
          <p:cNvSpPr txBox="1"/>
          <p:nvPr/>
        </p:nvSpPr>
        <p:spPr>
          <a:xfrm>
            <a:off x="1453258" y="1007150"/>
            <a:ext cx="86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větší</a:t>
            </a:r>
            <a:endParaRPr lang="cs-CZ" sz="2800" dirty="0"/>
          </a:p>
        </p:txBody>
      </p:sp>
      <p:sp>
        <p:nvSpPr>
          <p:cNvPr id="36" name="TextovéPole 35"/>
          <p:cNvSpPr txBox="1"/>
          <p:nvPr/>
        </p:nvSpPr>
        <p:spPr>
          <a:xfrm>
            <a:off x="6741730" y="1007150"/>
            <a:ext cx="1061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menší</a:t>
            </a:r>
            <a:endParaRPr lang="cs-CZ" sz="2800" dirty="0"/>
          </a:p>
        </p:txBody>
      </p:sp>
      <p:sp>
        <p:nvSpPr>
          <p:cNvPr id="37" name="TextovéPole 36"/>
          <p:cNvSpPr txBox="1"/>
          <p:nvPr/>
        </p:nvSpPr>
        <p:spPr>
          <a:xfrm>
            <a:off x="7087950" y="5529359"/>
            <a:ext cx="10615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menší</a:t>
            </a:r>
            <a:endParaRPr lang="cs-CZ" sz="2800" dirty="0"/>
          </a:p>
        </p:txBody>
      </p:sp>
      <p:sp>
        <p:nvSpPr>
          <p:cNvPr id="38" name="TextovéPole 37"/>
          <p:cNvSpPr txBox="1"/>
          <p:nvPr/>
        </p:nvSpPr>
        <p:spPr>
          <a:xfrm>
            <a:off x="1593484" y="5529359"/>
            <a:ext cx="862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větší</a:t>
            </a:r>
            <a:endParaRPr lang="cs-CZ" sz="2800" dirty="0"/>
          </a:p>
        </p:txBody>
      </p:sp>
      <p:cxnSp>
        <p:nvCxnSpPr>
          <p:cNvPr id="40" name="Přímá spojnice se šipkou 39"/>
          <p:cNvCxnSpPr/>
          <p:nvPr/>
        </p:nvCxnSpPr>
        <p:spPr>
          <a:xfrm flipH="1">
            <a:off x="2699792" y="5790969"/>
            <a:ext cx="411566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114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79512" y="404664"/>
            <a:ext cx="8930865" cy="4396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testu je 30 úloh. Celý test trvá 40 minut. Na řešení každé úlohy je stanoven stejný čas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Kolik času je stanoveno na řešení jedné úlohy?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1 minuta a 40 sekund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1 a půl minuty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1 minuta a 20 sekund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1 a čtvrt minuty 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179512" y="1484784"/>
            <a:ext cx="82089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Ovál 5"/>
          <p:cNvSpPr/>
          <p:nvPr/>
        </p:nvSpPr>
        <p:spPr>
          <a:xfrm>
            <a:off x="179512" y="3717032"/>
            <a:ext cx="432048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0039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8064896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71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9512" y="260648"/>
            <a:ext cx="8640960" cy="41908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Vlak jezdí na trase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Opatovice - Skalice.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Cesta z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Opatovic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Skalice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trvá 35 minut. V opačném směru je doba jízdy stejná.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Vlak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 Skalice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dojel do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Opatovic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16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:21. V Opatovicích čekal 29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minut a pak odjel zpět do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Skalice.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Vypočtěte, v kolik hodin vlak vyjel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 Skalice. 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Vypočtěte, v kolik hodin se vlak vrátil zpět do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Skalice.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3" name="Přímá spojnice 2"/>
          <p:cNvCxnSpPr/>
          <p:nvPr/>
        </p:nvCxnSpPr>
        <p:spPr>
          <a:xfrm>
            <a:off x="323528" y="2996952"/>
            <a:ext cx="82089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539552" y="4941168"/>
            <a:ext cx="51851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Vlak vyjel ze Skalice v 15:46 hodin.</a:t>
            </a:r>
            <a:endParaRPr lang="cs-CZ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43131" y="5464388"/>
            <a:ext cx="64207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Vlak se vrátil zpět do Skalice v 17:25 hodin.</a:t>
            </a:r>
            <a:endParaRPr lang="cs-CZ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047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683568" y="764705"/>
            <a:ext cx="7776864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latin typeface="Calibri" pitchFamily="34" charset="0"/>
              </a:rPr>
              <a:t>Příklad </a:t>
            </a:r>
          </a:p>
          <a:p>
            <a:r>
              <a:rPr lang="cs-CZ" sz="2800" dirty="0" smtClean="0">
                <a:latin typeface="Calibri" pitchFamily="34" charset="0"/>
              </a:rPr>
              <a:t>Katka </a:t>
            </a:r>
            <a:r>
              <a:rPr lang="cs-CZ" sz="2800" dirty="0">
                <a:latin typeface="Calibri" pitchFamily="34" charset="0"/>
              </a:rPr>
              <a:t>usnula v půl desáté večer a vzbudila se ráno </a:t>
            </a:r>
            <a:endParaRPr lang="cs-CZ" sz="2800" dirty="0" smtClean="0">
              <a:latin typeface="Calibri" pitchFamily="34" charset="0"/>
            </a:endParaRPr>
          </a:p>
          <a:p>
            <a:r>
              <a:rPr lang="cs-CZ" sz="2800" dirty="0" smtClean="0">
                <a:latin typeface="Calibri" pitchFamily="34" charset="0"/>
              </a:rPr>
              <a:t>v </a:t>
            </a:r>
            <a:r>
              <a:rPr lang="cs-CZ" sz="2800" dirty="0">
                <a:latin typeface="Calibri" pitchFamily="34" charset="0"/>
              </a:rPr>
              <a:t>6:45. Její </a:t>
            </a:r>
            <a:r>
              <a:rPr lang="cs-CZ" sz="2800" dirty="0" smtClean="0">
                <a:latin typeface="Calibri" pitchFamily="34" charset="0"/>
              </a:rPr>
              <a:t>sestra Hana </a:t>
            </a:r>
            <a:r>
              <a:rPr lang="cs-CZ" sz="2800" dirty="0">
                <a:latin typeface="Calibri" pitchFamily="34" charset="0"/>
              </a:rPr>
              <a:t>spala o 1 hodinu a 45 minut déle. Jak dlouho spala sestra Katky?</a:t>
            </a:r>
          </a:p>
          <a:p>
            <a:endParaRPr lang="cs-CZ" cap="all" dirty="0"/>
          </a:p>
        </p:txBody>
      </p:sp>
      <p:grpSp>
        <p:nvGrpSpPr>
          <p:cNvPr id="8" name="Skupina 7"/>
          <p:cNvGrpSpPr/>
          <p:nvPr/>
        </p:nvGrpSpPr>
        <p:grpSpPr>
          <a:xfrm>
            <a:off x="971600" y="2811413"/>
            <a:ext cx="5601213" cy="3539430"/>
            <a:chOff x="971600" y="2811413"/>
            <a:chExt cx="5601213" cy="3539430"/>
          </a:xfrm>
        </p:grpSpPr>
        <p:sp>
          <p:nvSpPr>
            <p:cNvPr id="2" name="TextovéPole 1"/>
            <p:cNvSpPr txBox="1"/>
            <p:nvPr/>
          </p:nvSpPr>
          <p:spPr>
            <a:xfrm>
              <a:off x="971600" y="2811413"/>
              <a:ext cx="5601213" cy="35394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dirty="0" smtClean="0"/>
                <a:t>Katka:</a:t>
              </a:r>
            </a:p>
            <a:p>
              <a:r>
                <a:rPr lang="cs-CZ" sz="2800" dirty="0" smtClean="0"/>
                <a:t>21:30 - 6:45 ................... 	2 h 30 min</a:t>
              </a:r>
            </a:p>
            <a:p>
              <a:r>
                <a:rPr lang="cs-CZ" sz="2800" dirty="0"/>
                <a:t>	</a:t>
              </a:r>
              <a:r>
                <a:rPr lang="cs-CZ" sz="2800" dirty="0" smtClean="0"/>
                <a:t>			6 h 45 min</a:t>
              </a:r>
            </a:p>
            <a:p>
              <a:r>
                <a:rPr lang="cs-CZ" sz="2800" dirty="0"/>
                <a:t>	</a:t>
              </a:r>
              <a:r>
                <a:rPr lang="cs-CZ" sz="2800" dirty="0" smtClean="0"/>
                <a:t>			8 h 75 min </a:t>
              </a:r>
            </a:p>
            <a:p>
              <a:r>
                <a:rPr lang="cs-CZ" sz="2800" dirty="0"/>
                <a:t>	</a:t>
              </a:r>
              <a:r>
                <a:rPr lang="cs-CZ" sz="2800" dirty="0" smtClean="0"/>
                <a:t>			9 h 15 min</a:t>
              </a:r>
              <a:endParaRPr lang="cs-CZ" sz="2800" dirty="0"/>
            </a:p>
            <a:p>
              <a:r>
                <a:rPr lang="cs-CZ" sz="2800" dirty="0" smtClean="0"/>
                <a:t>Hana:				1 h 45 min</a:t>
              </a:r>
            </a:p>
            <a:p>
              <a:r>
                <a:rPr lang="cs-CZ" sz="2800" dirty="0"/>
                <a:t>	</a:t>
              </a:r>
              <a:r>
                <a:rPr lang="cs-CZ" sz="2800" dirty="0" smtClean="0"/>
                <a:t>			10 h 60 min</a:t>
              </a:r>
            </a:p>
            <a:p>
              <a:r>
                <a:rPr lang="cs-CZ" sz="2800" dirty="0"/>
                <a:t>	</a:t>
              </a:r>
              <a:r>
                <a:rPr lang="cs-CZ" sz="2800" dirty="0" smtClean="0"/>
                <a:t>			</a:t>
              </a:r>
              <a:r>
                <a:rPr lang="cs-CZ" sz="28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11 hodin</a:t>
              </a:r>
              <a:endParaRPr lang="cs-CZ" sz="2800" dirty="0" smtClean="0"/>
            </a:p>
          </p:txBody>
        </p:sp>
        <p:cxnSp>
          <p:nvCxnSpPr>
            <p:cNvPr id="6" name="Přímá spojnice 5"/>
            <p:cNvCxnSpPr/>
            <p:nvPr/>
          </p:nvCxnSpPr>
          <p:spPr>
            <a:xfrm>
              <a:off x="4572000" y="4574758"/>
              <a:ext cx="17281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Přímá spojnice 6"/>
            <p:cNvCxnSpPr/>
            <p:nvPr/>
          </p:nvCxnSpPr>
          <p:spPr>
            <a:xfrm>
              <a:off x="4572000" y="5445224"/>
              <a:ext cx="1728192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70069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98575" y="476672"/>
            <a:ext cx="777686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latin typeface="Calibri" pitchFamily="34" charset="0"/>
              </a:rPr>
              <a:t>Příklad </a:t>
            </a:r>
          </a:p>
          <a:p>
            <a:r>
              <a:rPr lang="cs-CZ" sz="2800" dirty="0"/>
              <a:t>Obrazec na obrázku se skládá ze čtyř shodných čtverců. Celkový obvod celého obrazce je 50 cm. Vypočti jeho obsah</a:t>
            </a:r>
            <a:endParaRPr lang="cs-CZ" sz="2800" dirty="0" smtClean="0"/>
          </a:p>
        </p:txBody>
      </p:sp>
      <p:pic>
        <p:nvPicPr>
          <p:cNvPr id="6" name="Obráze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828923"/>
            <a:ext cx="4596333" cy="3048347"/>
          </a:xfrm>
          <a:prstGeom prst="rect">
            <a:avLst/>
          </a:prstGeom>
          <a:solidFill>
            <a:schemeClr val="bg1"/>
          </a:solidFill>
          <a:ln>
            <a:noFill/>
          </a:ln>
        </p:spPr>
      </p:pic>
      <p:pic>
        <p:nvPicPr>
          <p:cNvPr id="5" name="Obrázek 4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652" t="46030" r="13062" b="17400"/>
          <a:stretch/>
        </p:blipFill>
        <p:spPr bwMode="auto">
          <a:xfrm>
            <a:off x="1565080" y="3127320"/>
            <a:ext cx="1116259" cy="1114793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Zahnutá šipka nahoru 1"/>
          <p:cNvSpPr/>
          <p:nvPr/>
        </p:nvSpPr>
        <p:spPr>
          <a:xfrm rot="12393629">
            <a:off x="1536053" y="2544315"/>
            <a:ext cx="3631178" cy="1449277"/>
          </a:xfrm>
          <a:prstGeom prst="curvedUp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grpSp>
        <p:nvGrpSpPr>
          <p:cNvPr id="3" name="Skupina 2"/>
          <p:cNvGrpSpPr/>
          <p:nvPr/>
        </p:nvGrpSpPr>
        <p:grpSpPr>
          <a:xfrm>
            <a:off x="5913126" y="3220331"/>
            <a:ext cx="2333768" cy="2265529"/>
            <a:chOff x="5868537" y="3425587"/>
            <a:chExt cx="2333768" cy="2265529"/>
          </a:xfrm>
        </p:grpSpPr>
        <p:pic>
          <p:nvPicPr>
            <p:cNvPr id="7" name="Obrázek 6"/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2378" t="9785" r="36848" b="15895"/>
            <a:stretch/>
          </p:blipFill>
          <p:spPr bwMode="auto">
            <a:xfrm>
              <a:off x="5868537" y="3425587"/>
              <a:ext cx="2333768" cy="226552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</p:pic>
        <p:pic>
          <p:nvPicPr>
            <p:cNvPr id="8" name="Obrázek 7"/>
            <p:cNvPicPr/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2652" t="46030" r="13062" b="17400"/>
            <a:stretch/>
          </p:blipFill>
          <p:spPr bwMode="auto">
            <a:xfrm>
              <a:off x="5963751" y="3429910"/>
              <a:ext cx="1116259" cy="111479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9" name="Šipka doprava 8"/>
          <p:cNvSpPr/>
          <p:nvPr/>
        </p:nvSpPr>
        <p:spPr>
          <a:xfrm>
            <a:off x="5135885" y="3917068"/>
            <a:ext cx="720080" cy="936104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4" name="Skupina 13"/>
          <p:cNvGrpSpPr/>
          <p:nvPr/>
        </p:nvGrpSpPr>
        <p:grpSpPr>
          <a:xfrm>
            <a:off x="6278437" y="3686235"/>
            <a:ext cx="2544521" cy="2276672"/>
            <a:chOff x="6278437" y="3686235"/>
            <a:chExt cx="2544521" cy="2276672"/>
          </a:xfrm>
        </p:grpSpPr>
        <p:sp>
          <p:nvSpPr>
            <p:cNvPr id="10" name="TextovéPole 9"/>
            <p:cNvSpPr txBox="1"/>
            <p:nvPr/>
          </p:nvSpPr>
          <p:spPr>
            <a:xfrm>
              <a:off x="6278437" y="5485860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/>
                <a:t>5</a:t>
              </a:r>
              <a:endParaRPr lang="cs-CZ" sz="2400" dirty="0"/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7380312" y="5501242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/>
                <a:t>5</a:t>
              </a:r>
              <a:endParaRPr lang="cs-CZ" sz="2400" dirty="0"/>
            </a:p>
          </p:txBody>
        </p:sp>
        <p:sp>
          <p:nvSpPr>
            <p:cNvPr id="12" name="TextovéPole 11"/>
            <p:cNvSpPr txBox="1"/>
            <p:nvPr/>
          </p:nvSpPr>
          <p:spPr>
            <a:xfrm>
              <a:off x="8246894" y="3686235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/>
                <a:t>5</a:t>
              </a:r>
              <a:endParaRPr lang="cs-CZ" sz="2400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8246894" y="4622339"/>
              <a:ext cx="57606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cs-CZ" sz="2400" dirty="0" smtClean="0"/>
                <a:t>5</a:t>
              </a:r>
              <a:endParaRPr lang="cs-CZ" sz="2400" dirty="0"/>
            </a:p>
          </p:txBody>
        </p:sp>
      </p:grpSp>
      <p:grpSp>
        <p:nvGrpSpPr>
          <p:cNvPr id="17" name="Skupina 16"/>
          <p:cNvGrpSpPr/>
          <p:nvPr/>
        </p:nvGrpSpPr>
        <p:grpSpPr>
          <a:xfrm>
            <a:off x="1115616" y="4490644"/>
            <a:ext cx="1164432" cy="1483550"/>
            <a:chOff x="1115616" y="4490644"/>
            <a:chExt cx="1164432" cy="1483550"/>
          </a:xfrm>
        </p:grpSpPr>
        <p:sp>
          <p:nvSpPr>
            <p:cNvPr id="15" name="TextovéPole 14"/>
            <p:cNvSpPr txBox="1"/>
            <p:nvPr/>
          </p:nvSpPr>
          <p:spPr>
            <a:xfrm>
              <a:off x="1835696" y="5266308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000" dirty="0" smtClean="0"/>
                <a:t>5</a:t>
              </a:r>
              <a:endParaRPr lang="cs-CZ" sz="4000" dirty="0"/>
            </a:p>
          </p:txBody>
        </p:sp>
        <p:sp>
          <p:nvSpPr>
            <p:cNvPr id="16" name="TextovéPole 15"/>
            <p:cNvSpPr txBox="1"/>
            <p:nvPr/>
          </p:nvSpPr>
          <p:spPr>
            <a:xfrm>
              <a:off x="1115616" y="4490644"/>
              <a:ext cx="444352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4000" dirty="0" smtClean="0"/>
                <a:t>5</a:t>
              </a:r>
              <a:endParaRPr lang="cs-CZ" sz="4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738826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98575" y="476672"/>
            <a:ext cx="777686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latin typeface="Calibri" pitchFamily="34" charset="0"/>
              </a:rPr>
              <a:t>Příklad </a:t>
            </a:r>
          </a:p>
          <a:p>
            <a:r>
              <a:rPr lang="cs-CZ" sz="2800" dirty="0"/>
              <a:t>Urči obsah vyznačeného obrazce ve čtvercové síti.</a:t>
            </a:r>
          </a:p>
        </p:txBody>
      </p:sp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628775"/>
            <a:ext cx="3657600" cy="3600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9388" y="1619250"/>
            <a:ext cx="3705225" cy="361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5575" y="1638300"/>
            <a:ext cx="3752850" cy="3581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Šipka dolů 12"/>
          <p:cNvSpPr/>
          <p:nvPr/>
        </p:nvSpPr>
        <p:spPr>
          <a:xfrm rot="2379380">
            <a:off x="4198975" y="2677327"/>
            <a:ext cx="576064" cy="187220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Šipka dolů 13"/>
          <p:cNvSpPr/>
          <p:nvPr/>
        </p:nvSpPr>
        <p:spPr>
          <a:xfrm rot="19045496">
            <a:off x="4525875" y="2664151"/>
            <a:ext cx="544109" cy="1944216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TextovéPole 14"/>
          <p:cNvSpPr txBox="1"/>
          <p:nvPr/>
        </p:nvSpPr>
        <p:spPr>
          <a:xfrm>
            <a:off x="4330593" y="515719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50</a:t>
            </a:r>
            <a:endParaRPr lang="cs-CZ" sz="3200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6264320" y="313661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50</a:t>
            </a:r>
            <a:endParaRPr lang="cs-CZ" sz="3200" dirty="0"/>
          </a:p>
        </p:txBody>
      </p:sp>
      <p:sp>
        <p:nvSpPr>
          <p:cNvPr id="16" name="TextovéPole 15"/>
          <p:cNvSpPr txBox="1"/>
          <p:nvPr/>
        </p:nvSpPr>
        <p:spPr>
          <a:xfrm>
            <a:off x="6264320" y="215823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25</a:t>
            </a:r>
            <a:endParaRPr lang="cs-CZ" sz="3200" dirty="0"/>
          </a:p>
        </p:txBody>
      </p:sp>
      <p:sp>
        <p:nvSpPr>
          <p:cNvPr id="21" name="TextovéPole 20"/>
          <p:cNvSpPr txBox="1"/>
          <p:nvPr/>
        </p:nvSpPr>
        <p:spPr>
          <a:xfrm>
            <a:off x="6264320" y="3994424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25</a:t>
            </a:r>
            <a:endParaRPr lang="cs-CZ" sz="32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3888164" y="3827378"/>
            <a:ext cx="148630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1250</a:t>
            </a:r>
            <a:endParaRPr lang="cs-CZ" sz="5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3892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/>
      <p:bldP spid="19" grpId="0"/>
      <p:bldP spid="19" grpId="1"/>
      <p:bldP spid="16" grpId="0"/>
      <p:bldP spid="21" grpId="0"/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95536" y="261229"/>
            <a:ext cx="7777963" cy="1231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Ve čtvercové síti jsou dva rovinné útvary A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(Vrcholy rovinných útvarů jsou v mřížových bodech.)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073" name="Obrázek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097" y="2348880"/>
            <a:ext cx="7560840" cy="4127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395536" y="1243881"/>
            <a:ext cx="6049285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a) Vypočtěte obsah rovinného útvaru A. 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b) Vypočtěte obsah rovinného útvaru B.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1763688" y="3861048"/>
            <a:ext cx="198483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18 cm</a:t>
            </a:r>
            <a:r>
              <a:rPr lang="cs-CZ" sz="50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5940152" y="4941168"/>
            <a:ext cx="1659429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5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9</a:t>
            </a:r>
            <a:r>
              <a:rPr lang="cs-CZ" sz="5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cm</a:t>
            </a:r>
            <a:r>
              <a:rPr lang="cs-CZ" sz="50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27027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67544" y="476672"/>
            <a:ext cx="842493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latin typeface="Calibri" pitchFamily="34" charset="0"/>
              </a:rPr>
              <a:t>Příklad </a:t>
            </a:r>
          </a:p>
          <a:p>
            <a:r>
              <a:rPr lang="cs-CZ" sz="2800" dirty="0"/>
              <a:t>Jaký obsah má šedá část koberečku? Kobereček má tvar obdélníku, vnitřní černý obrazec je čtverec. Rozměry jsou v metrech.</a:t>
            </a:r>
            <a:endParaRPr lang="cs-CZ" sz="2800" dirty="0" smtClean="0">
              <a:latin typeface="Calibri" pitchFamily="34" charset="0"/>
            </a:endParaRPr>
          </a:p>
        </p:txBody>
      </p:sp>
      <p:pic>
        <p:nvPicPr>
          <p:cNvPr id="3" name="Obrázek 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564904"/>
            <a:ext cx="7203270" cy="377815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/>
          <p:cNvSpPr txBox="1"/>
          <p:nvPr/>
        </p:nvSpPr>
        <p:spPr>
          <a:xfrm>
            <a:off x="3131840" y="6150114"/>
            <a:ext cx="16690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200 m</a:t>
            </a:r>
            <a:r>
              <a:rPr lang="cs-CZ" sz="40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  <a:endParaRPr lang="cs-CZ" sz="4000" b="1" baseline="30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1835696" y="5169878"/>
            <a:ext cx="16690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151 m</a:t>
            </a:r>
            <a:r>
              <a:rPr lang="cs-CZ" sz="4000" b="1" baseline="30000" dirty="0" smtClean="0">
                <a:solidFill>
                  <a:srgbClr val="FF0000"/>
                </a:solidFill>
              </a:rPr>
              <a:t>2</a:t>
            </a:r>
            <a:endParaRPr lang="cs-CZ" sz="4000" b="1" baseline="300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800887" y="6150114"/>
            <a:ext cx="16818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- 49 </a:t>
            </a:r>
            <a:r>
              <a:rPr lang="cs-CZ" sz="4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</a:t>
            </a:r>
            <a:r>
              <a:rPr lang="cs-CZ" sz="40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987950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79512" y="188640"/>
            <a:ext cx="8784976" cy="157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Bílý čtverec s obvodem o = 36 cm je rozdělen na tři nové rovinné útvary.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Černý útvar se skládá ze tří shodných čtverců. </a:t>
            </a:r>
          </a:p>
        </p:txBody>
      </p:sp>
      <p:grpSp>
        <p:nvGrpSpPr>
          <p:cNvPr id="10" name="Skupina 9"/>
          <p:cNvGrpSpPr/>
          <p:nvPr/>
        </p:nvGrpSpPr>
        <p:grpSpPr>
          <a:xfrm>
            <a:off x="208363" y="1658651"/>
            <a:ext cx="7864411" cy="2571200"/>
            <a:chOff x="208363" y="1658651"/>
            <a:chExt cx="7864411" cy="2571200"/>
          </a:xfrm>
        </p:grpSpPr>
        <p:pic>
          <p:nvPicPr>
            <p:cNvPr id="5" name="Obrázek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 rot="5400000">
              <a:off x="5548298" y="1670748"/>
              <a:ext cx="2393961" cy="2654990"/>
            </a:xfrm>
            <a:prstGeom prst="rect">
              <a:avLst/>
            </a:prstGeom>
          </p:spPr>
        </p:pic>
        <p:pic>
          <p:nvPicPr>
            <p:cNvPr id="6" name="Obrázek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5400000">
              <a:off x="2848577" y="1688554"/>
              <a:ext cx="2498974" cy="2583619"/>
            </a:xfrm>
            <a:prstGeom prst="rect">
              <a:avLst/>
            </a:prstGeom>
          </p:spPr>
        </p:pic>
        <p:pic>
          <p:nvPicPr>
            <p:cNvPr id="7" name="Obrázek 6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8363" y="1658651"/>
              <a:ext cx="2597892" cy="2571199"/>
            </a:xfrm>
            <a:prstGeom prst="rect">
              <a:avLst/>
            </a:prstGeom>
          </p:spPr>
        </p:pic>
      </p:grpSp>
      <p:sp>
        <p:nvSpPr>
          <p:cNvPr id="9" name="Obdélník 8"/>
          <p:cNvSpPr/>
          <p:nvPr/>
        </p:nvSpPr>
        <p:spPr>
          <a:xfrm>
            <a:off x="209567" y="4203450"/>
            <a:ext cx="8754921" cy="22356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Rozhodněte o každém z následujících tvrzení, zda je pravdivé (A), či nikoli (N). </a:t>
            </a:r>
          </a:p>
          <a:p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Délka nejdelší strany šedého útvaru je 6 cm. </a:t>
            </a:r>
            <a:endParaRPr lang="cs-CZ" sz="3200" b="1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Obvod černého útvaru je 36 cm. </a:t>
            </a:r>
            <a:endParaRPr lang="cs-CZ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Všechny tři nové rovinné útvary mají stejný obsah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 </a:t>
            </a:r>
            <a:endParaRPr lang="cs-CZ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Volný tvar 2"/>
          <p:cNvSpPr/>
          <p:nvPr/>
        </p:nvSpPr>
        <p:spPr>
          <a:xfrm>
            <a:off x="8008375" y="5979459"/>
            <a:ext cx="236034" cy="428768"/>
          </a:xfrm>
          <a:custGeom>
            <a:avLst/>
            <a:gdLst>
              <a:gd name="connsiteX0" fmla="*/ 0 w 278311"/>
              <a:gd name="connsiteY0" fmla="*/ 244360 h 428768"/>
              <a:gd name="connsiteX1" fmla="*/ 88491 w 278311"/>
              <a:gd name="connsiteY1" fmla="*/ 421341 h 428768"/>
              <a:gd name="connsiteX2" fmla="*/ 265471 w 278311"/>
              <a:gd name="connsiteY2" fmla="*/ 23135 h 428768"/>
              <a:gd name="connsiteX3" fmla="*/ 250723 w 278311"/>
              <a:gd name="connsiteY3" fmla="*/ 82128 h 428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311" h="428768">
                <a:moveTo>
                  <a:pt x="0" y="244360"/>
                </a:moveTo>
                <a:cubicBezTo>
                  <a:pt x="22123" y="351286"/>
                  <a:pt x="44246" y="458212"/>
                  <a:pt x="88491" y="421341"/>
                </a:cubicBezTo>
                <a:cubicBezTo>
                  <a:pt x="132736" y="384470"/>
                  <a:pt x="238432" y="79670"/>
                  <a:pt x="265471" y="23135"/>
                </a:cubicBezTo>
                <a:cubicBezTo>
                  <a:pt x="292510" y="-33400"/>
                  <a:pt x="271616" y="24364"/>
                  <a:pt x="250723" y="82128"/>
                </a:cubicBezTo>
              </a:path>
            </a:pathLst>
          </a:cu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olný tvar 14"/>
          <p:cNvSpPr/>
          <p:nvPr/>
        </p:nvSpPr>
        <p:spPr>
          <a:xfrm>
            <a:off x="7164266" y="4973038"/>
            <a:ext cx="236034" cy="428768"/>
          </a:xfrm>
          <a:custGeom>
            <a:avLst/>
            <a:gdLst>
              <a:gd name="connsiteX0" fmla="*/ 0 w 278311"/>
              <a:gd name="connsiteY0" fmla="*/ 244360 h 428768"/>
              <a:gd name="connsiteX1" fmla="*/ 88491 w 278311"/>
              <a:gd name="connsiteY1" fmla="*/ 421341 h 428768"/>
              <a:gd name="connsiteX2" fmla="*/ 265471 w 278311"/>
              <a:gd name="connsiteY2" fmla="*/ 23135 h 428768"/>
              <a:gd name="connsiteX3" fmla="*/ 250723 w 278311"/>
              <a:gd name="connsiteY3" fmla="*/ 82128 h 428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311" h="428768">
                <a:moveTo>
                  <a:pt x="0" y="244360"/>
                </a:moveTo>
                <a:cubicBezTo>
                  <a:pt x="22123" y="351286"/>
                  <a:pt x="44246" y="458212"/>
                  <a:pt x="88491" y="421341"/>
                </a:cubicBezTo>
                <a:cubicBezTo>
                  <a:pt x="132736" y="384470"/>
                  <a:pt x="238432" y="79670"/>
                  <a:pt x="265471" y="23135"/>
                </a:cubicBezTo>
                <a:cubicBezTo>
                  <a:pt x="292510" y="-33400"/>
                  <a:pt x="271616" y="24364"/>
                  <a:pt x="250723" y="82128"/>
                </a:cubicBezTo>
              </a:path>
            </a:pathLst>
          </a:cu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olný tvar 15"/>
          <p:cNvSpPr/>
          <p:nvPr/>
        </p:nvSpPr>
        <p:spPr>
          <a:xfrm>
            <a:off x="5417783" y="5401806"/>
            <a:ext cx="236034" cy="428768"/>
          </a:xfrm>
          <a:custGeom>
            <a:avLst/>
            <a:gdLst>
              <a:gd name="connsiteX0" fmla="*/ 0 w 278311"/>
              <a:gd name="connsiteY0" fmla="*/ 244360 h 428768"/>
              <a:gd name="connsiteX1" fmla="*/ 88491 w 278311"/>
              <a:gd name="connsiteY1" fmla="*/ 421341 h 428768"/>
              <a:gd name="connsiteX2" fmla="*/ 265471 w 278311"/>
              <a:gd name="connsiteY2" fmla="*/ 23135 h 428768"/>
              <a:gd name="connsiteX3" fmla="*/ 250723 w 278311"/>
              <a:gd name="connsiteY3" fmla="*/ 82128 h 428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311" h="428768">
                <a:moveTo>
                  <a:pt x="0" y="244360"/>
                </a:moveTo>
                <a:cubicBezTo>
                  <a:pt x="22123" y="351286"/>
                  <a:pt x="44246" y="458212"/>
                  <a:pt x="88491" y="421341"/>
                </a:cubicBezTo>
                <a:cubicBezTo>
                  <a:pt x="132736" y="384470"/>
                  <a:pt x="238432" y="79670"/>
                  <a:pt x="265471" y="23135"/>
                </a:cubicBezTo>
                <a:cubicBezTo>
                  <a:pt x="292510" y="-33400"/>
                  <a:pt x="271616" y="24364"/>
                  <a:pt x="250723" y="82128"/>
                </a:cubicBezTo>
              </a:path>
            </a:pathLst>
          </a:cu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172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5" grpId="0" animBg="1"/>
      <p:bldP spid="16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7504" y="260648"/>
            <a:ext cx="9036496" cy="13629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čtvercové síti je zakreslen obdélník ABCD a dva trojúhelníky AED a EBF.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(Body A, B, C, D, E, F jsou mřížové body.)</a:t>
            </a: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117634" y="4365104"/>
            <a:ext cx="8908732" cy="2358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Rozhodněte o každém z následujících tvrzení, zda je pravdivé (A), či nikoli (N).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Obsah obdélníku ABCD je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čtyřikrát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větší než obsah trojúhelníku AED.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Obsah trojúhelníku AED je větší než obsah trojúhelníku EBF.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Obvod trojúhelníku AED je větší než obvod trojúhelníku EBF.</a:t>
            </a:r>
          </a:p>
        </p:txBody>
      </p:sp>
      <p:pic>
        <p:nvPicPr>
          <p:cNvPr id="4" name="Obrázek 3"/>
          <p:cNvPicPr/>
          <p:nvPr/>
        </p:nvPicPr>
        <p:blipFill>
          <a:blip r:embed="rId2"/>
          <a:stretch>
            <a:fillRect/>
          </a:stretch>
        </p:blipFill>
        <p:spPr>
          <a:xfrm>
            <a:off x="611560" y="1625784"/>
            <a:ext cx="5688632" cy="2883335"/>
          </a:xfrm>
          <a:prstGeom prst="rect">
            <a:avLst/>
          </a:prstGeom>
        </p:spPr>
      </p:pic>
      <p:sp>
        <p:nvSpPr>
          <p:cNvPr id="5" name="Volný tvar 4"/>
          <p:cNvSpPr/>
          <p:nvPr/>
        </p:nvSpPr>
        <p:spPr>
          <a:xfrm>
            <a:off x="8690990" y="5329953"/>
            <a:ext cx="236034" cy="428768"/>
          </a:xfrm>
          <a:custGeom>
            <a:avLst/>
            <a:gdLst>
              <a:gd name="connsiteX0" fmla="*/ 0 w 278311"/>
              <a:gd name="connsiteY0" fmla="*/ 244360 h 428768"/>
              <a:gd name="connsiteX1" fmla="*/ 88491 w 278311"/>
              <a:gd name="connsiteY1" fmla="*/ 421341 h 428768"/>
              <a:gd name="connsiteX2" fmla="*/ 265471 w 278311"/>
              <a:gd name="connsiteY2" fmla="*/ 23135 h 428768"/>
              <a:gd name="connsiteX3" fmla="*/ 250723 w 278311"/>
              <a:gd name="connsiteY3" fmla="*/ 82128 h 428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311" h="428768">
                <a:moveTo>
                  <a:pt x="0" y="244360"/>
                </a:moveTo>
                <a:cubicBezTo>
                  <a:pt x="22123" y="351286"/>
                  <a:pt x="44246" y="458212"/>
                  <a:pt x="88491" y="421341"/>
                </a:cubicBezTo>
                <a:cubicBezTo>
                  <a:pt x="132736" y="384470"/>
                  <a:pt x="238432" y="79670"/>
                  <a:pt x="265471" y="23135"/>
                </a:cubicBezTo>
                <a:cubicBezTo>
                  <a:pt x="292510" y="-33400"/>
                  <a:pt x="271616" y="24364"/>
                  <a:pt x="250723" y="82128"/>
                </a:cubicBezTo>
              </a:path>
            </a:pathLst>
          </a:cu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olný tvar 5"/>
          <p:cNvSpPr/>
          <p:nvPr/>
        </p:nvSpPr>
        <p:spPr>
          <a:xfrm>
            <a:off x="7884368" y="5758721"/>
            <a:ext cx="236034" cy="428768"/>
          </a:xfrm>
          <a:custGeom>
            <a:avLst/>
            <a:gdLst>
              <a:gd name="connsiteX0" fmla="*/ 0 w 278311"/>
              <a:gd name="connsiteY0" fmla="*/ 244360 h 428768"/>
              <a:gd name="connsiteX1" fmla="*/ 88491 w 278311"/>
              <a:gd name="connsiteY1" fmla="*/ 421341 h 428768"/>
              <a:gd name="connsiteX2" fmla="*/ 265471 w 278311"/>
              <a:gd name="connsiteY2" fmla="*/ 23135 h 428768"/>
              <a:gd name="connsiteX3" fmla="*/ 250723 w 278311"/>
              <a:gd name="connsiteY3" fmla="*/ 82128 h 4287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311" h="428768">
                <a:moveTo>
                  <a:pt x="0" y="244360"/>
                </a:moveTo>
                <a:cubicBezTo>
                  <a:pt x="22123" y="351286"/>
                  <a:pt x="44246" y="458212"/>
                  <a:pt x="88491" y="421341"/>
                </a:cubicBezTo>
                <a:cubicBezTo>
                  <a:pt x="132736" y="384470"/>
                  <a:pt x="238432" y="79670"/>
                  <a:pt x="265471" y="23135"/>
                </a:cubicBezTo>
                <a:cubicBezTo>
                  <a:pt x="292510" y="-33400"/>
                  <a:pt x="271616" y="24364"/>
                  <a:pt x="250723" y="82128"/>
                </a:cubicBezTo>
              </a:path>
            </a:pathLst>
          </a:custGeom>
          <a:noFill/>
          <a:ln w="539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TextovéPole 6"/>
          <p:cNvSpPr txBox="1"/>
          <p:nvPr/>
        </p:nvSpPr>
        <p:spPr>
          <a:xfrm>
            <a:off x="7931889" y="6187489"/>
            <a:ext cx="37702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000" b="1" dirty="0" smtClean="0">
                <a:solidFill>
                  <a:srgbClr val="FF0000"/>
                </a:solidFill>
              </a:rPr>
              <a:t>×</a:t>
            </a:r>
            <a:endParaRPr lang="cs-CZ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365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67544" y="476672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Jaký </a:t>
            </a:r>
            <a:r>
              <a:rPr lang="cs-CZ" sz="2800" dirty="0"/>
              <a:t>je obsah šedého útvaru? Jeden čtvereček sítě má obsah 2 </a:t>
            </a:r>
            <a:r>
              <a:rPr lang="cs-CZ" sz="2800" dirty="0" err="1"/>
              <a:t>cm</a:t>
            </a:r>
            <a:r>
              <a:rPr lang="cs-CZ" sz="2800" baseline="30000" dirty="0" err="1"/>
              <a:t>2</a:t>
            </a:r>
            <a:r>
              <a:rPr lang="cs-CZ" sz="2800" dirty="0"/>
              <a:t>. </a:t>
            </a:r>
          </a:p>
        </p:txBody>
      </p:sp>
      <p:pic>
        <p:nvPicPr>
          <p:cNvPr id="5" name="Obrázek 4" descr="mat4-12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060848"/>
            <a:ext cx="5857104" cy="458758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Přímá spojnice 2"/>
          <p:cNvCxnSpPr/>
          <p:nvPr/>
        </p:nvCxnSpPr>
        <p:spPr>
          <a:xfrm>
            <a:off x="1835696" y="3717032"/>
            <a:ext cx="5112568" cy="0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3779912" y="3717032"/>
            <a:ext cx="0" cy="2511896"/>
          </a:xfrm>
          <a:prstGeom prst="line">
            <a:avLst/>
          </a:prstGeom>
          <a:ln w="412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2483768" y="3717032"/>
            <a:ext cx="0" cy="2511896"/>
          </a:xfrm>
          <a:prstGeom prst="line">
            <a:avLst/>
          </a:prstGeom>
          <a:ln w="41275">
            <a:solidFill>
              <a:schemeClr val="tx2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2167810" y="3933056"/>
            <a:ext cx="96853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12/2</a:t>
            </a:r>
            <a:endParaRPr lang="cs-CZ" sz="32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5642733" y="4354640"/>
            <a:ext cx="968535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20/2</a:t>
            </a:r>
            <a:endParaRPr lang="cs-CZ" sz="3200" dirty="0"/>
          </a:p>
        </p:txBody>
      </p:sp>
      <p:sp>
        <p:nvSpPr>
          <p:cNvPr id="13" name="TextovéPole 12"/>
          <p:cNvSpPr txBox="1"/>
          <p:nvPr/>
        </p:nvSpPr>
        <p:spPr>
          <a:xfrm>
            <a:off x="4067944" y="2852936"/>
            <a:ext cx="601447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16</a:t>
            </a:r>
            <a:endParaRPr lang="cs-CZ" sz="3200" dirty="0"/>
          </a:p>
        </p:txBody>
      </p:sp>
      <p:sp>
        <p:nvSpPr>
          <p:cNvPr id="14" name="TextovéPole 13"/>
          <p:cNvSpPr txBox="1"/>
          <p:nvPr/>
        </p:nvSpPr>
        <p:spPr>
          <a:xfrm>
            <a:off x="5648547" y="1569279"/>
            <a:ext cx="2835648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počet čtverečků</a:t>
            </a:r>
            <a:endParaRPr lang="cs-CZ" sz="3200" dirty="0"/>
          </a:p>
        </p:txBody>
      </p:sp>
      <p:cxnSp>
        <p:nvCxnSpPr>
          <p:cNvPr id="16" name="Přímá spojnice se šipkou 15"/>
          <p:cNvCxnSpPr/>
          <p:nvPr/>
        </p:nvCxnSpPr>
        <p:spPr>
          <a:xfrm flipV="1">
            <a:off x="4669391" y="2060848"/>
            <a:ext cx="838713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Přímá spojnice se šipkou 17"/>
          <p:cNvCxnSpPr/>
          <p:nvPr/>
        </p:nvCxnSpPr>
        <p:spPr>
          <a:xfrm flipV="1">
            <a:off x="6127000" y="2154054"/>
            <a:ext cx="317208" cy="207138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Přímá spojnice se šipkou 19"/>
          <p:cNvCxnSpPr/>
          <p:nvPr/>
        </p:nvCxnSpPr>
        <p:spPr>
          <a:xfrm flipV="1">
            <a:off x="2652077" y="2060848"/>
            <a:ext cx="2503984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ovéPole 20"/>
          <p:cNvSpPr txBox="1"/>
          <p:nvPr/>
        </p:nvSpPr>
        <p:spPr>
          <a:xfrm>
            <a:off x="4067943" y="2875253"/>
            <a:ext cx="601447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32</a:t>
            </a:r>
            <a:endParaRPr lang="cs-CZ" sz="3200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2184596" y="3946467"/>
            <a:ext cx="880369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12   </a:t>
            </a:r>
            <a:endParaRPr lang="cs-CZ" sz="3200" dirty="0"/>
          </a:p>
        </p:txBody>
      </p:sp>
      <p:sp>
        <p:nvSpPr>
          <p:cNvPr id="23" name="TextovéPole 22"/>
          <p:cNvSpPr txBox="1"/>
          <p:nvPr/>
        </p:nvSpPr>
        <p:spPr>
          <a:xfrm>
            <a:off x="5637925" y="4354639"/>
            <a:ext cx="973343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20    </a:t>
            </a:r>
            <a:endParaRPr lang="cs-CZ" sz="3200" dirty="0"/>
          </a:p>
        </p:txBody>
      </p:sp>
      <p:sp>
        <p:nvSpPr>
          <p:cNvPr id="24" name="TextovéPole 23"/>
          <p:cNvSpPr txBox="1"/>
          <p:nvPr/>
        </p:nvSpPr>
        <p:spPr>
          <a:xfrm>
            <a:off x="5648547" y="1569278"/>
            <a:ext cx="289515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3200" dirty="0" smtClean="0"/>
              <a:t>obsah čtverečků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470771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467544" y="476672"/>
            <a:ext cx="84249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>
                <a:latin typeface="Calibri" pitchFamily="34" charset="0"/>
              </a:rPr>
              <a:t>Příklad </a:t>
            </a:r>
          </a:p>
          <a:p>
            <a:pPr lvl="0"/>
            <a:r>
              <a:rPr lang="cs-CZ" sz="2800" dirty="0" smtClean="0"/>
              <a:t>Na </a:t>
            </a:r>
            <a:r>
              <a:rPr lang="cs-CZ" sz="2800" dirty="0"/>
              <a:t>obrázku je plánek zahrádky. Obvod zahrady je 86 m. Určete </a:t>
            </a:r>
            <a:endParaRPr lang="cs-CZ" sz="2800" dirty="0" smtClean="0"/>
          </a:p>
          <a:p>
            <a:pPr marL="514350" lvl="0" indent="-514350">
              <a:buFont typeface="+mj-lt"/>
              <a:buAutoNum type="alphaLcParenR"/>
            </a:pPr>
            <a:r>
              <a:rPr lang="cs-CZ" sz="2800" dirty="0" smtClean="0"/>
              <a:t>délku </a:t>
            </a:r>
            <a:r>
              <a:rPr lang="cs-CZ" sz="2800" dirty="0"/>
              <a:t>zbývající strany zahrádky,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2800" dirty="0"/>
              <a:t>délku nejkratší strany zahrádky,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2800" dirty="0"/>
              <a:t>délku nejdelší strany zahrádky,</a:t>
            </a:r>
          </a:p>
          <a:p>
            <a:pPr marL="514350" lvl="0" indent="-514350">
              <a:buFont typeface="+mj-lt"/>
              <a:buAutoNum type="alphaLcParenR"/>
            </a:pPr>
            <a:r>
              <a:rPr lang="cs-CZ" sz="2800" dirty="0"/>
              <a:t>o kolik méně m měří nejkratší strana než nejdelší strana.</a:t>
            </a:r>
          </a:p>
          <a:p>
            <a:pPr marL="514350" indent="-514350">
              <a:buFont typeface="+mj-lt"/>
              <a:buAutoNum type="alphaLcParenR"/>
            </a:pPr>
            <a:endParaRPr lang="cs-CZ" sz="2800" dirty="0" smtClean="0">
              <a:latin typeface="Calibri" pitchFamily="34" charset="0"/>
            </a:endParaRPr>
          </a:p>
        </p:txBody>
      </p:sp>
      <p:pic>
        <p:nvPicPr>
          <p:cNvPr id="6" name="Obráze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3573016"/>
            <a:ext cx="4062626" cy="28167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4374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4425" y="1757363"/>
            <a:ext cx="6915150" cy="3343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428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48431"/>
            <a:ext cx="7905346" cy="548106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ovéPole 1"/>
          <p:cNvSpPr txBox="1"/>
          <p:nvPr/>
        </p:nvSpPr>
        <p:spPr>
          <a:xfrm>
            <a:off x="1475656" y="1636917"/>
            <a:ext cx="1431802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cs-CZ" sz="4000" dirty="0" smtClean="0"/>
              <a:t>9 m    </a:t>
            </a:r>
            <a:endParaRPr lang="cs-CZ" sz="40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1125496" y="3715919"/>
            <a:ext cx="15128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13 m      </a:t>
            </a:r>
            <a:endParaRPr lang="cs-CZ" sz="4000" dirty="0"/>
          </a:p>
        </p:txBody>
      </p:sp>
      <p:sp>
        <p:nvSpPr>
          <p:cNvPr id="5" name="TextovéPole 4"/>
          <p:cNvSpPr txBox="1"/>
          <p:nvPr/>
        </p:nvSpPr>
        <p:spPr>
          <a:xfrm>
            <a:off x="4427984" y="5157192"/>
            <a:ext cx="15128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27 m      </a:t>
            </a:r>
            <a:endParaRPr lang="cs-CZ" sz="40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7004063" y="3361976"/>
            <a:ext cx="1512843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4000" dirty="0" smtClean="0"/>
              <a:t>13 m      </a:t>
            </a:r>
            <a:endParaRPr lang="cs-CZ" sz="4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11560" y="5865078"/>
            <a:ext cx="36247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9 + 13 + 27 + 13 = 62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596209" y="5867350"/>
            <a:ext cx="22172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dirty="0" smtClean="0"/>
              <a:t>86 – 62 = 24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611560" y="5870857"/>
            <a:ext cx="6552728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Obvod zbývající strany je 24 m 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4964202" y="1203929"/>
            <a:ext cx="1495959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5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24 m</a:t>
            </a:r>
            <a:endParaRPr lang="cs-CZ" sz="45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206655" y="160712"/>
            <a:ext cx="32852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obvod: 86 m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0587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7" grpId="0" animBg="1"/>
      <p:bldP spid="3" grpId="0"/>
      <p:bldP spid="3" grpId="1"/>
      <p:bldP spid="8" grpId="0"/>
      <p:bldP spid="8" grpId="1"/>
      <p:bldP spid="9" grpId="0" animBg="1"/>
      <p:bldP spid="1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7504" y="260648"/>
            <a:ext cx="8856984" cy="17756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Obrazec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vytvořen ze 2 rovnostranných a 2 rovnoramenných trojúhelníků.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Obvod šedého trojúhelníku je 18 cm. O délkách vyznačených stran a, b, c víme, že b je </a:t>
            </a:r>
            <a:r>
              <a:rPr lang="cs-CZ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polovinou 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 a dvojnásobkem a.</a:t>
            </a:r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2027751"/>
            <a:ext cx="5670946" cy="2268378"/>
          </a:xfrm>
          <a:prstGeom prst="rect">
            <a:avLst/>
          </a:prstGeom>
        </p:spPr>
      </p:pic>
      <p:sp>
        <p:nvSpPr>
          <p:cNvPr id="4" name="Obdélník 3"/>
          <p:cNvSpPr/>
          <p:nvPr/>
        </p:nvSpPr>
        <p:spPr>
          <a:xfrm>
            <a:off x="130620" y="4966713"/>
            <a:ext cx="8833868" cy="10965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Vypočítejte obvod černého trojúhelníku.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Vypočítejte obvod celého obrazce.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4932040" y="3817467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6 cm</a:t>
            </a:r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2339752" y="3294247"/>
            <a:ext cx="1074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12 cm</a:t>
            </a:r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967313" y="3596327"/>
            <a:ext cx="8915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chemeClr val="accent1">
                    <a:lumMod val="75000"/>
                  </a:schemeClr>
                </a:solidFill>
              </a:rPr>
              <a:t>3 cm</a:t>
            </a:r>
            <a:endParaRPr lang="cs-CZ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660232" y="4961900"/>
            <a:ext cx="1074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15 cm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738542" y="5540012"/>
            <a:ext cx="1074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42 cm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8717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07504" y="260648"/>
            <a:ext cx="8856984" cy="967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 čtvercové síti jsou zakresleny čtyři domečky s šedou střechou.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40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Která ze zakreslených střech pokrývá na obrázku největší část plochy?</a:t>
            </a: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délník 2"/>
          <p:cNvSpPr/>
          <p:nvPr/>
        </p:nvSpPr>
        <p:spPr>
          <a:xfrm>
            <a:off x="229816" y="3645024"/>
            <a:ext cx="8712968" cy="3455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Střecha </a:t>
            </a: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Střecha B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Střecha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Střecha D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Tři ze čtyř střech pokrývají stejně velké části plochy, jedna střecha pokrývá menší část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+mj-lt"/>
              <a:buAutoNum type="alphaLcParenR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Tři ze čtyř střech pokrývají stejně velké části plochy, jedna střecha pokrývá větší část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Střecha A, B,C i D pokrývají stejně velké části plochy.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4" name="Obrázek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93" y="147924"/>
            <a:ext cx="8590656" cy="34971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ovéPole 4"/>
          <p:cNvSpPr txBox="1"/>
          <p:nvPr/>
        </p:nvSpPr>
        <p:spPr>
          <a:xfrm>
            <a:off x="539552" y="2692077"/>
            <a:ext cx="11961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10 cm</a:t>
            </a:r>
            <a:r>
              <a:rPr lang="cs-CZ" sz="2800" b="1" baseline="30000" dirty="0" smtClean="0">
                <a:solidFill>
                  <a:srgbClr val="FF0000"/>
                </a:solidFill>
              </a:rPr>
              <a:t>2</a:t>
            </a:r>
            <a:endParaRPr lang="cs-CZ" sz="2800" b="1" baseline="30000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874299" y="2721531"/>
            <a:ext cx="11961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10 cm</a:t>
            </a:r>
            <a:r>
              <a:rPr lang="cs-CZ" sz="2800" b="1" baseline="30000" dirty="0" smtClean="0">
                <a:solidFill>
                  <a:srgbClr val="FF0000"/>
                </a:solidFill>
              </a:rPr>
              <a:t>2</a:t>
            </a:r>
            <a:endParaRPr lang="cs-CZ" sz="2800" b="1" baseline="300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820379" y="2694999"/>
            <a:ext cx="11961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10 cm</a:t>
            </a:r>
            <a:r>
              <a:rPr lang="cs-CZ" sz="2800" b="1" baseline="30000" dirty="0" smtClean="0">
                <a:solidFill>
                  <a:srgbClr val="FF0000"/>
                </a:solidFill>
              </a:rPr>
              <a:t>2</a:t>
            </a:r>
            <a:endParaRPr lang="cs-CZ" sz="2800" b="1" baseline="30000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2745872" y="2692077"/>
            <a:ext cx="11961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10 cm</a:t>
            </a:r>
            <a:r>
              <a:rPr lang="cs-CZ" sz="2800" b="1" baseline="30000" dirty="0" smtClean="0">
                <a:solidFill>
                  <a:srgbClr val="FF0000"/>
                </a:solidFill>
              </a:rPr>
              <a:t>2</a:t>
            </a:r>
            <a:endParaRPr lang="cs-CZ" sz="2800" b="1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52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79512" y="404664"/>
            <a:ext cx="8712968" cy="63780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Rozhodněte o každém z následujících tvrzení, zda je </a:t>
            </a:r>
            <a:r>
              <a:rPr lang="cs-CZ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pravdivé (A), či nikoli (N</a:t>
            </a:r>
            <a:r>
              <a:rPr lang="cs-CZ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+ 13 cm </a:t>
            </a:r>
            <a:r>
              <a:rPr lang="cs-CZ" sz="2800" dirty="0">
                <a:latin typeface="Nirmala UI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=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213 cm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		</a:t>
            </a:r>
            <a:endParaRPr lang="cs-CZ" sz="2800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Délky 25 cm a </a:t>
            </a: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105 </a:t>
            </a: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cm se liší o 1 m. </a:t>
            </a:r>
            <a:endParaRPr lang="cs-CZ" sz="28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</a:pPr>
            <a:r>
              <a:rPr lang="cs-CZ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Délka 2 km je 5krát větší než délka 500 m.</a:t>
            </a:r>
          </a:p>
          <a:p>
            <a:r>
              <a:rPr lang="cs-CZ" sz="2800" dirty="0" smtClean="0"/>
              <a:t>d) </a:t>
            </a:r>
            <a:r>
              <a:rPr lang="cs-CZ" sz="2800" dirty="0"/>
              <a:t>5 km – 70 m = 4 930 m </a:t>
            </a:r>
          </a:p>
          <a:p>
            <a:r>
              <a:rPr lang="cs-CZ" sz="2800" dirty="0"/>
              <a:t>e</a:t>
            </a:r>
            <a:r>
              <a:rPr lang="cs-CZ" sz="2800" dirty="0" smtClean="0"/>
              <a:t>) </a:t>
            </a:r>
            <a:r>
              <a:rPr lang="cs-CZ" sz="2800" dirty="0"/>
              <a:t>14 m + 3 cm + 2 mm = 1 432 mm </a:t>
            </a:r>
            <a:endParaRPr lang="cs-CZ" sz="2800" dirty="0" smtClean="0"/>
          </a:p>
          <a:p>
            <a:r>
              <a:rPr lang="cs-CZ" sz="2800" dirty="0"/>
              <a:t>f</a:t>
            </a:r>
            <a:r>
              <a:rPr lang="cs-CZ" sz="2800" dirty="0" smtClean="0"/>
              <a:t>) </a:t>
            </a:r>
            <a:r>
              <a:rPr lang="cs-CZ" sz="2800" dirty="0"/>
              <a:t>5 km + 86 m = 586 m </a:t>
            </a:r>
          </a:p>
          <a:p>
            <a:r>
              <a:rPr lang="cs-CZ" sz="2800" dirty="0"/>
              <a:t>g</a:t>
            </a:r>
            <a:r>
              <a:rPr lang="cs-CZ" sz="2800" dirty="0" smtClean="0"/>
              <a:t>) </a:t>
            </a:r>
            <a:r>
              <a:rPr lang="cs-CZ" sz="2800" dirty="0"/>
              <a:t>3 m – 2 cm – 15 mm = 2 965 </a:t>
            </a:r>
            <a:r>
              <a:rPr lang="cs-CZ" sz="2800" dirty="0" smtClean="0"/>
              <a:t>mm</a:t>
            </a:r>
          </a:p>
          <a:p>
            <a:pPr lvl="0"/>
            <a:r>
              <a:rPr lang="cs-CZ" sz="2800" dirty="0" smtClean="0"/>
              <a:t>h) Vzdálenost </a:t>
            </a:r>
            <a:r>
              <a:rPr lang="cs-CZ" sz="2800" dirty="0"/>
              <a:t>32 cm je 4 krát větší než vzdálenost 128 mm.</a:t>
            </a:r>
          </a:p>
          <a:p>
            <a:pPr lvl="0"/>
            <a:r>
              <a:rPr lang="cs-CZ" sz="2800" dirty="0" smtClean="0"/>
              <a:t>i) Vzdálenost </a:t>
            </a:r>
            <a:r>
              <a:rPr lang="cs-CZ" sz="2800" dirty="0"/>
              <a:t>128 mm je 4 krát větší než vzdálenost 32 cm.</a:t>
            </a:r>
          </a:p>
          <a:p>
            <a:pPr lvl="0"/>
            <a:r>
              <a:rPr lang="cs-CZ" sz="2800" dirty="0" smtClean="0"/>
              <a:t>j) Čtverec </a:t>
            </a:r>
            <a:r>
              <a:rPr lang="cs-CZ" sz="2800" dirty="0"/>
              <a:t>se stranou délky 6 cm je možné rozdělit na 9 čtverců se stranou délky 20 mm.</a:t>
            </a:r>
          </a:p>
          <a:p>
            <a:endParaRPr lang="cs-CZ" sz="2800" dirty="0"/>
          </a:p>
        </p:txBody>
      </p:sp>
      <p:cxnSp>
        <p:nvCxnSpPr>
          <p:cNvPr id="6" name="Přímá spojnice 5"/>
          <p:cNvCxnSpPr/>
          <p:nvPr/>
        </p:nvCxnSpPr>
        <p:spPr>
          <a:xfrm>
            <a:off x="323528" y="1412776"/>
            <a:ext cx="82089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ovéPole 6"/>
          <p:cNvSpPr txBox="1"/>
          <p:nvPr/>
        </p:nvSpPr>
        <p:spPr>
          <a:xfrm>
            <a:off x="6876254" y="1899412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NE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6876254" y="2375968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NE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6710747" y="2852523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ANO</a:t>
            </a:r>
            <a:endParaRPr lang="cs-CZ"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6846200" y="3270804"/>
            <a:ext cx="5918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NE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677861" y="1422856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</a:t>
            </a:r>
            <a:endParaRPr lang="cs-CZ" sz="2800" dirty="0"/>
          </a:p>
        </p:txBody>
      </p:sp>
      <p:sp>
        <p:nvSpPr>
          <p:cNvPr id="12" name="TextovéPole 11"/>
          <p:cNvSpPr txBox="1"/>
          <p:nvPr/>
        </p:nvSpPr>
        <p:spPr>
          <a:xfrm flipH="1">
            <a:off x="6866237" y="3642226"/>
            <a:ext cx="6743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>
                <a:solidFill>
                  <a:srgbClr val="FF0000"/>
                </a:solidFill>
              </a:rPr>
              <a:t>NE</a:t>
            </a:r>
            <a:endParaRPr lang="cs-CZ" sz="2800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6772048" y="4060507"/>
            <a:ext cx="8627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ANO</a:t>
            </a:r>
            <a:endParaRPr lang="cs-CZ" sz="2800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736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30052" y="541760"/>
            <a:ext cx="7762510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Doplňte do rámečku takové číslo, aby platila rovnost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49" name="Obrázek 7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794" y="1808820"/>
            <a:ext cx="7794379" cy="3240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Přímá spojnice 4"/>
          <p:cNvCxnSpPr/>
          <p:nvPr/>
        </p:nvCxnSpPr>
        <p:spPr>
          <a:xfrm>
            <a:off x="323528" y="1412776"/>
            <a:ext cx="82089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TextovéPole 3"/>
          <p:cNvSpPr txBox="1"/>
          <p:nvPr/>
        </p:nvSpPr>
        <p:spPr>
          <a:xfrm>
            <a:off x="5220072" y="198884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20</a:t>
            </a:r>
            <a:endParaRPr lang="cs-CZ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555776" y="2996952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25</a:t>
            </a:r>
            <a:endParaRPr lang="cs-CZ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3275856" y="4077072"/>
            <a:ext cx="10182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1350</a:t>
            </a:r>
            <a:endParaRPr lang="cs-CZ" sz="3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92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260648"/>
            <a:ext cx="8424936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Doplňte do kroužků taková čísla, aby platila rovnost</a:t>
            </a:r>
          </a:p>
        </p:txBody>
      </p:sp>
      <p:cxnSp>
        <p:nvCxnSpPr>
          <p:cNvPr id="3" name="Přímá spojnice 2"/>
          <p:cNvCxnSpPr/>
          <p:nvPr/>
        </p:nvCxnSpPr>
        <p:spPr>
          <a:xfrm>
            <a:off x="467544" y="980728"/>
            <a:ext cx="82089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Obrázek 3"/>
          <p:cNvPicPr/>
          <p:nvPr/>
        </p:nvPicPr>
        <p:blipFill rotWithShape="1">
          <a:blip r:embed="rId2"/>
          <a:srcRect b="50847"/>
          <a:stretch/>
        </p:blipFill>
        <p:spPr>
          <a:xfrm>
            <a:off x="560399" y="1556792"/>
            <a:ext cx="7488831" cy="2088232"/>
          </a:xfrm>
          <a:prstGeom prst="rect">
            <a:avLst/>
          </a:prstGeom>
        </p:spPr>
      </p:pic>
      <p:sp>
        <p:nvSpPr>
          <p:cNvPr id="5" name="TextovéPole 4"/>
          <p:cNvSpPr txBox="1"/>
          <p:nvPr/>
        </p:nvSpPr>
        <p:spPr>
          <a:xfrm>
            <a:off x="3754663" y="2512420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25</a:t>
            </a:r>
            <a:endParaRPr lang="cs-CZ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671551" y="2497672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5</a:t>
            </a:r>
            <a:endParaRPr lang="cs-CZ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8" name="Skupina 7"/>
          <p:cNvGrpSpPr/>
          <p:nvPr/>
        </p:nvGrpSpPr>
        <p:grpSpPr>
          <a:xfrm>
            <a:off x="272366" y="3645024"/>
            <a:ext cx="8064895" cy="2592288"/>
            <a:chOff x="179512" y="2924944"/>
            <a:chExt cx="8064895" cy="2592288"/>
          </a:xfrm>
        </p:grpSpPr>
        <p:pic>
          <p:nvPicPr>
            <p:cNvPr id="9" name="Obrázek 8"/>
            <p:cNvPicPr/>
            <p:nvPr/>
          </p:nvPicPr>
          <p:blipFill rotWithShape="1">
            <a:blip r:embed="rId2"/>
            <a:srcRect t="46269"/>
            <a:stretch/>
          </p:blipFill>
          <p:spPr>
            <a:xfrm>
              <a:off x="179512" y="2924944"/>
              <a:ext cx="8064895" cy="2592288"/>
            </a:xfrm>
            <a:prstGeom prst="rect">
              <a:avLst/>
            </a:prstGeom>
          </p:spPr>
        </p:pic>
        <p:sp>
          <p:nvSpPr>
            <p:cNvPr id="10" name="TextovéPole 9"/>
            <p:cNvSpPr txBox="1"/>
            <p:nvPr/>
          </p:nvSpPr>
          <p:spPr>
            <a:xfrm>
              <a:off x="6444208" y="4293096"/>
              <a:ext cx="936104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cs-CZ" sz="2800" b="1" dirty="0" smtClean="0"/>
                <a:t>3 km</a:t>
              </a:r>
              <a:endParaRPr lang="cs-CZ" sz="2800" b="1" dirty="0"/>
            </a:p>
          </p:txBody>
        </p:sp>
        <p:sp>
          <p:nvSpPr>
            <p:cNvPr id="11" name="TextovéPole 10"/>
            <p:cNvSpPr txBox="1"/>
            <p:nvPr/>
          </p:nvSpPr>
          <p:spPr>
            <a:xfrm>
              <a:off x="4184715" y="4293096"/>
              <a:ext cx="603310" cy="52322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 </a:t>
              </a:r>
              <a:r>
                <a:rPr lang="cs-CZ" sz="2800" b="1" dirty="0" smtClean="0"/>
                <a:t>m   </a:t>
              </a:r>
              <a:endParaRPr lang="cs-CZ" dirty="0"/>
            </a:p>
          </p:txBody>
        </p:sp>
        <p:sp>
          <p:nvSpPr>
            <p:cNvPr id="12" name="Obdélník 11"/>
            <p:cNvSpPr/>
            <p:nvPr/>
          </p:nvSpPr>
          <p:spPr>
            <a:xfrm>
              <a:off x="1475656" y="4293096"/>
              <a:ext cx="576064" cy="4320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cs-CZ" dirty="0" smtClean="0"/>
                <a:t>cm</a:t>
              </a:r>
              <a:endParaRPr lang="cs-CZ" dirty="0"/>
            </a:p>
          </p:txBody>
        </p:sp>
        <p:sp>
          <p:nvSpPr>
            <p:cNvPr id="13" name="TextovéPole 12"/>
            <p:cNvSpPr txBox="1"/>
            <p:nvPr/>
          </p:nvSpPr>
          <p:spPr>
            <a:xfrm>
              <a:off x="1475656" y="4293096"/>
              <a:ext cx="4764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2800" b="1" dirty="0" smtClean="0"/>
                <a:t>m</a:t>
              </a:r>
              <a:endParaRPr lang="cs-CZ" sz="2800" b="1" dirty="0"/>
            </a:p>
          </p:txBody>
        </p:sp>
        <p:sp>
          <p:nvSpPr>
            <p:cNvPr id="14" name="TextovéPole 13"/>
            <p:cNvSpPr txBox="1"/>
            <p:nvPr/>
          </p:nvSpPr>
          <p:spPr>
            <a:xfrm>
              <a:off x="2310890" y="3341494"/>
              <a:ext cx="1251870" cy="51480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sz="2200" b="1" dirty="0" smtClean="0"/>
                <a:t>100 cm</a:t>
              </a:r>
              <a:endParaRPr lang="cs-CZ" sz="2200" b="1" dirty="0"/>
            </a:p>
          </p:txBody>
        </p:sp>
      </p:grpSp>
      <p:sp>
        <p:nvSpPr>
          <p:cNvPr id="15" name="TextovéPole 14"/>
          <p:cNvSpPr txBox="1"/>
          <p:nvPr/>
        </p:nvSpPr>
        <p:spPr>
          <a:xfrm>
            <a:off x="3587591" y="5013176"/>
            <a:ext cx="732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100</a:t>
            </a:r>
            <a:endParaRPr lang="cs-CZ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1049586" y="5039779"/>
            <a:ext cx="5501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99</a:t>
            </a:r>
            <a:endParaRPr lang="cs-CZ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0718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683568" y="764705"/>
            <a:ext cx="777686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 smtClean="0"/>
              <a:t>Doplňte </a:t>
            </a:r>
            <a:r>
              <a:rPr lang="cs-CZ" sz="2800" dirty="0"/>
              <a:t>chybějící jednotky</a:t>
            </a:r>
            <a:r>
              <a:rPr lang="cs-CZ" sz="2800" dirty="0" smtClean="0"/>
              <a:t>:</a:t>
            </a:r>
          </a:p>
          <a:p>
            <a:endParaRPr lang="cs-CZ" sz="2800" dirty="0"/>
          </a:p>
          <a:p>
            <a:endParaRPr lang="cs-CZ" sz="2800" dirty="0" smtClean="0"/>
          </a:p>
          <a:p>
            <a:r>
              <a:rPr lang="cs-CZ" sz="2800" dirty="0" smtClean="0"/>
              <a:t>a</a:t>
            </a:r>
            <a:r>
              <a:rPr lang="cs-CZ" sz="2800" dirty="0"/>
              <a:t>)  1000 cm = </a:t>
            </a:r>
            <a:r>
              <a:rPr lang="cs-CZ" sz="2800" dirty="0" smtClean="0"/>
              <a:t>100</a:t>
            </a:r>
          </a:p>
          <a:p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b)  100 mm = </a:t>
            </a:r>
            <a:r>
              <a:rPr lang="cs-CZ" sz="2800" dirty="0" smtClean="0"/>
              <a:t>10</a:t>
            </a:r>
          </a:p>
          <a:p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c)  3540 mm = </a:t>
            </a:r>
            <a:r>
              <a:rPr lang="cs-CZ" sz="2800" dirty="0" smtClean="0"/>
              <a:t>35,4</a:t>
            </a:r>
          </a:p>
          <a:p>
            <a:r>
              <a:rPr lang="cs-CZ" sz="2800" dirty="0"/>
              <a:t/>
            </a:r>
            <a:br>
              <a:rPr lang="cs-CZ" sz="2800" dirty="0"/>
            </a:br>
            <a:r>
              <a:rPr lang="cs-CZ" sz="2800" dirty="0"/>
              <a:t>d)  5820 cm = </a:t>
            </a:r>
            <a:r>
              <a:rPr lang="cs-CZ" sz="2800" dirty="0" smtClean="0"/>
              <a:t>582</a:t>
            </a:r>
            <a:endParaRPr lang="cs-CZ" sz="2800" dirty="0"/>
          </a:p>
        </p:txBody>
      </p:sp>
      <p:sp>
        <p:nvSpPr>
          <p:cNvPr id="2" name="Obdélník 1"/>
          <p:cNvSpPr/>
          <p:nvPr/>
        </p:nvSpPr>
        <p:spPr>
          <a:xfrm>
            <a:off x="3430662" y="1988840"/>
            <a:ext cx="864096" cy="474733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dm</a:t>
            </a:r>
            <a:endParaRPr lang="cs-CZ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Obdélník 3"/>
          <p:cNvSpPr/>
          <p:nvPr/>
        </p:nvSpPr>
        <p:spPr>
          <a:xfrm>
            <a:off x="3260196" y="2849452"/>
            <a:ext cx="864096" cy="474733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cm</a:t>
            </a:r>
            <a:endParaRPr lang="cs-CZ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Obdélník 5"/>
          <p:cNvSpPr/>
          <p:nvPr/>
        </p:nvSpPr>
        <p:spPr>
          <a:xfrm>
            <a:off x="3692244" y="3770314"/>
            <a:ext cx="896980" cy="474733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dm</a:t>
            </a:r>
          </a:p>
        </p:txBody>
      </p:sp>
      <p:sp>
        <p:nvSpPr>
          <p:cNvPr id="7" name="Obdélník 6"/>
          <p:cNvSpPr/>
          <p:nvPr/>
        </p:nvSpPr>
        <p:spPr>
          <a:xfrm>
            <a:off x="3430662" y="4646750"/>
            <a:ext cx="864096" cy="474733"/>
          </a:xfrm>
          <a:prstGeom prst="rect">
            <a:avLst/>
          </a:prstGeom>
          <a:solidFill>
            <a:schemeClr val="bg1"/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dm</a:t>
            </a:r>
          </a:p>
        </p:txBody>
      </p:sp>
      <p:cxnSp>
        <p:nvCxnSpPr>
          <p:cNvPr id="8" name="Přímá spojnice 7"/>
          <p:cNvCxnSpPr/>
          <p:nvPr/>
        </p:nvCxnSpPr>
        <p:spPr>
          <a:xfrm>
            <a:off x="323528" y="1412776"/>
            <a:ext cx="8208912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003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51520" y="1700808"/>
            <a:ext cx="8784976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 smtClean="0"/>
              <a:t>Hmotnost</a:t>
            </a:r>
            <a:endParaRPr lang="cs-CZ" sz="2800" dirty="0" smtClean="0"/>
          </a:p>
          <a:p>
            <a:r>
              <a:rPr lang="cs-CZ" sz="2800" dirty="0" smtClean="0"/>
              <a:t>základní </a:t>
            </a:r>
            <a:r>
              <a:rPr lang="cs-CZ" sz="2800" dirty="0"/>
              <a:t>fyzikální </a:t>
            </a:r>
            <a:r>
              <a:rPr lang="cs-CZ" sz="2800" dirty="0" smtClean="0"/>
              <a:t>veličina</a:t>
            </a:r>
          </a:p>
          <a:p>
            <a:r>
              <a:rPr lang="cs-CZ" sz="2800" dirty="0" smtClean="0"/>
              <a:t>značka </a:t>
            </a:r>
            <a:r>
              <a:rPr lang="cs-CZ" sz="2800" dirty="0"/>
              <a:t>m </a:t>
            </a:r>
            <a:endParaRPr lang="cs-CZ" sz="2800" dirty="0" smtClean="0"/>
          </a:p>
          <a:p>
            <a:r>
              <a:rPr lang="cs-CZ" sz="2800" dirty="0" smtClean="0"/>
              <a:t>základní </a:t>
            </a:r>
            <a:r>
              <a:rPr lang="cs-CZ" sz="2800" dirty="0"/>
              <a:t>jednotka </a:t>
            </a:r>
            <a:r>
              <a:rPr lang="cs-CZ" sz="2800" b="1" dirty="0"/>
              <a:t>1 kg </a:t>
            </a:r>
            <a:r>
              <a:rPr lang="cs-CZ" sz="2800" i="1" dirty="0"/>
              <a:t>(kilogram).</a:t>
            </a:r>
            <a:endParaRPr lang="cs-CZ" sz="2800" dirty="0"/>
          </a:p>
        </p:txBody>
      </p:sp>
      <p:sp>
        <p:nvSpPr>
          <p:cNvPr id="6" name="Obdélník 5"/>
          <p:cNvSpPr/>
          <p:nvPr/>
        </p:nvSpPr>
        <p:spPr>
          <a:xfrm>
            <a:off x="251520" y="3789040"/>
            <a:ext cx="8712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b="1" dirty="0"/>
              <a:t>Jednotky </a:t>
            </a:r>
            <a:r>
              <a:rPr lang="cs-CZ" sz="2800" b="1" dirty="0" smtClean="0"/>
              <a:t>hmotnosti:</a:t>
            </a:r>
            <a:r>
              <a:rPr lang="cs-CZ" sz="2800" dirty="0" smtClean="0"/>
              <a:t> </a:t>
            </a:r>
          </a:p>
          <a:p>
            <a:r>
              <a:rPr lang="cs-CZ" sz="2800" dirty="0" smtClean="0"/>
              <a:t>kilogram </a:t>
            </a:r>
            <a:r>
              <a:rPr lang="cs-CZ" sz="2800" dirty="0"/>
              <a:t>(kg), </a:t>
            </a:r>
            <a:endParaRPr lang="cs-CZ" sz="2800" dirty="0" smtClean="0"/>
          </a:p>
          <a:p>
            <a:r>
              <a:rPr lang="cs-CZ" sz="2800" dirty="0" smtClean="0"/>
              <a:t>tuna </a:t>
            </a:r>
            <a:r>
              <a:rPr lang="cs-CZ" sz="2800" dirty="0"/>
              <a:t>(t), </a:t>
            </a:r>
            <a:endParaRPr lang="cs-CZ" sz="2800" dirty="0" smtClean="0"/>
          </a:p>
          <a:p>
            <a:r>
              <a:rPr lang="cs-CZ" sz="2800" dirty="0" smtClean="0"/>
              <a:t>metrický </a:t>
            </a:r>
            <a:r>
              <a:rPr lang="cs-CZ" sz="2800" dirty="0"/>
              <a:t>cent (q), </a:t>
            </a:r>
            <a:endParaRPr lang="cs-CZ" sz="2800" dirty="0" smtClean="0"/>
          </a:p>
          <a:p>
            <a:r>
              <a:rPr lang="cs-CZ" sz="2800" dirty="0" smtClean="0"/>
              <a:t>dekagram </a:t>
            </a:r>
            <a:r>
              <a:rPr lang="cs-CZ" sz="2800" dirty="0"/>
              <a:t>(dkg), </a:t>
            </a:r>
            <a:endParaRPr lang="cs-CZ" sz="2800" dirty="0" smtClean="0"/>
          </a:p>
          <a:p>
            <a:r>
              <a:rPr lang="cs-CZ" sz="2800" dirty="0" smtClean="0"/>
              <a:t>miligram </a:t>
            </a:r>
            <a:r>
              <a:rPr lang="cs-CZ" sz="2800" dirty="0"/>
              <a:t>(mg)</a:t>
            </a:r>
          </a:p>
        </p:txBody>
      </p:sp>
      <p:sp>
        <p:nvSpPr>
          <p:cNvPr id="7" name="Obdélník 6"/>
          <p:cNvSpPr/>
          <p:nvPr/>
        </p:nvSpPr>
        <p:spPr>
          <a:xfrm>
            <a:off x="287524" y="460704"/>
            <a:ext cx="624780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/>
              <a:t>Převody jednotek </a:t>
            </a:r>
            <a:r>
              <a:rPr lang="cs-CZ" sz="4000" b="1" dirty="0" smtClean="0"/>
              <a:t>hmotnosti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98590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714" y="692696"/>
            <a:ext cx="8352928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932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993</Words>
  <Application>Microsoft Office PowerPoint</Application>
  <PresentationFormat>Předvádění na obrazovce (4:3)</PresentationFormat>
  <Paragraphs>269</Paragraphs>
  <Slides>32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32</vt:i4>
      </vt:variant>
    </vt:vector>
  </HeadingPairs>
  <TitlesOfParts>
    <vt:vector size="37" baseType="lpstr">
      <vt:lpstr>Arial</vt:lpstr>
      <vt:lpstr>Calibri</vt:lpstr>
      <vt:lpstr>Nirmala UI</vt:lpstr>
      <vt:lpstr>Times New Roman</vt:lpstr>
      <vt:lpstr>Motiv systému Office</vt:lpstr>
      <vt:lpstr>Převody jednotek délky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Gymnázium, Boskovice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Synek Jaroslav</dc:creator>
  <cp:lastModifiedBy>Synek</cp:lastModifiedBy>
  <cp:revision>68</cp:revision>
  <dcterms:created xsi:type="dcterms:W3CDTF">2015-03-09T13:28:12Z</dcterms:created>
  <dcterms:modified xsi:type="dcterms:W3CDTF">2019-03-17T16:15:24Z</dcterms:modified>
</cp:coreProperties>
</file>